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4" r:id="rId5"/>
    <p:sldId id="275" r:id="rId6"/>
    <p:sldId id="276" r:id="rId7"/>
    <p:sldId id="277" r:id="rId8"/>
    <p:sldId id="278" r:id="rId9"/>
    <p:sldId id="279" r:id="rId10"/>
    <p:sldId id="280" r:id="rId11"/>
    <p:sldId id="281" r:id="rId12"/>
    <p:sldId id="263" r:id="rId13"/>
    <p:sldId id="264" r:id="rId14"/>
    <p:sldId id="258"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E46"/>
    <a:srgbClr val="CF729D"/>
    <a:srgbClr val="8CAE92"/>
    <a:srgbClr val="CE8536"/>
    <a:srgbClr val="84B8EF"/>
    <a:srgbClr val="DCBC57"/>
    <a:srgbClr val="21B4A9"/>
    <a:srgbClr val="FAB6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81FF41-CD1A-8140-38A8-572B0505D07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5C7E8A41-8D12-4539-35E4-635E19424B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9FA9EFB6-6F28-2CE7-DA39-9FFB932F7E53}"/>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5" name="Marcador de pie de página 4">
            <a:extLst>
              <a:ext uri="{FF2B5EF4-FFF2-40B4-BE49-F238E27FC236}">
                <a16:creationId xmlns:a16="http://schemas.microsoft.com/office/drawing/2014/main" id="{D7156F0B-2503-DACE-9A78-B7717E954CD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A23397C-7557-BA3D-4CCD-330BF8225DE7}"/>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689809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CE56A9-3A7D-837B-E334-C06309C88E79}"/>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B3C8221-C4EC-C575-DDBD-3012EF7EBC2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5EB7EB1-E743-1CCC-C888-344B6C1B1E74}"/>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5" name="Marcador de pie de página 4">
            <a:extLst>
              <a:ext uri="{FF2B5EF4-FFF2-40B4-BE49-F238E27FC236}">
                <a16:creationId xmlns:a16="http://schemas.microsoft.com/office/drawing/2014/main" id="{C2A10AFD-106C-213A-7F13-0EDE7BE16DC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FD57F49-D922-1509-32DB-005AC297AC69}"/>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397635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CF18F1B-5E1B-B194-76D9-C18C263FCDD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8520537-3A41-9DAD-C8AE-3565DE29A5E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6062325-E1F6-2444-08BE-1A5B241CB7D1}"/>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5" name="Marcador de pie de página 4">
            <a:extLst>
              <a:ext uri="{FF2B5EF4-FFF2-40B4-BE49-F238E27FC236}">
                <a16:creationId xmlns:a16="http://schemas.microsoft.com/office/drawing/2014/main" id="{0965E179-655C-55CF-FD8E-321C0BE69B0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A7EBE69-3E0A-4C22-3987-9A0310171530}"/>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4047213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0EF0D9-250D-B173-CA20-513647115EC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A249E9-112F-85CE-D7F7-93C1BA2216D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73E16C8-EB9E-D857-3C35-AECC06B643D7}"/>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5" name="Marcador de pie de página 4">
            <a:extLst>
              <a:ext uri="{FF2B5EF4-FFF2-40B4-BE49-F238E27FC236}">
                <a16:creationId xmlns:a16="http://schemas.microsoft.com/office/drawing/2014/main" id="{1A00D4AA-8E48-6479-2182-4CB677EBCD4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E5CA5DE-D531-5C96-8B8B-70826F5B0DD4}"/>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311646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750390-62C4-734D-4F29-FFB0E699F5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89AA7923-5505-9F8E-462B-ACAB1BA23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9A4B2E3-5ABD-E26F-E1FA-5E9F17FC0C34}"/>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5" name="Marcador de pie de página 4">
            <a:extLst>
              <a:ext uri="{FF2B5EF4-FFF2-40B4-BE49-F238E27FC236}">
                <a16:creationId xmlns:a16="http://schemas.microsoft.com/office/drawing/2014/main" id="{82222184-63A7-631D-8138-92E801AEBFA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FA11C42-6B8A-B438-CA1F-5AFC653FE76C}"/>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359085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BE0AF0-E528-1E31-6A16-C7D01A207DB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AD0778F-A471-4E5B-3BA1-04DD0588CD7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0A77CB8-6FD1-FA4B-C1ED-7190CFD9D82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156CC7DE-FDC1-FB71-FAAB-7AB3971965AE}"/>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6" name="Marcador de pie de página 5">
            <a:extLst>
              <a:ext uri="{FF2B5EF4-FFF2-40B4-BE49-F238E27FC236}">
                <a16:creationId xmlns:a16="http://schemas.microsoft.com/office/drawing/2014/main" id="{6EB6352F-02B0-AC04-FEFE-BC4629022AE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D59EBA2-1FB1-18A6-8343-8D1355025613}"/>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3151804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84FBD4-C478-AEAE-721F-AD6C27DB6B62}"/>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A8A5093-657F-AA02-BA4D-D5009BF0F4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B62F366-F4FA-B081-DA47-044D0101013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5E9DF89-4E73-E541-8346-180BAEFA18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E0C52CF-BFAA-2E2A-245F-BF3A83FA41D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99816C6-8177-13EA-13E7-CC7E9518E8A6}"/>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8" name="Marcador de pie de página 7">
            <a:extLst>
              <a:ext uri="{FF2B5EF4-FFF2-40B4-BE49-F238E27FC236}">
                <a16:creationId xmlns:a16="http://schemas.microsoft.com/office/drawing/2014/main" id="{B4431091-B52F-3975-06DC-56D7827A6D50}"/>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AA207E81-7918-9E06-E62A-FF8563CB05F9}"/>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171444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EB3FDE-6754-7569-C0C2-851C9815A2C6}"/>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D933CE4-76CD-41E4-CF39-CC81ED549BCA}"/>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4" name="Marcador de pie de página 3">
            <a:extLst>
              <a:ext uri="{FF2B5EF4-FFF2-40B4-BE49-F238E27FC236}">
                <a16:creationId xmlns:a16="http://schemas.microsoft.com/office/drawing/2014/main" id="{D16E2EA3-8C4A-4F2C-D155-DC2ADD9A2DA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A8DBB076-1F4F-9D8A-AABF-E8431C364F29}"/>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333325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AB3B8DA-C1E6-104C-83BC-13F150067A2D}"/>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3" name="Marcador de pie de página 2">
            <a:extLst>
              <a:ext uri="{FF2B5EF4-FFF2-40B4-BE49-F238E27FC236}">
                <a16:creationId xmlns:a16="http://schemas.microsoft.com/office/drawing/2014/main" id="{CEA57610-854E-FB9D-60E9-1B8C090668F5}"/>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EC1F6286-88AC-F677-86E9-4534E35A5518}"/>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200796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B4088E-1158-6A83-EF0D-373F27B5D77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15DE7E-F3BE-9513-0A5C-AA4AC2E479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6794873D-EADE-016F-8045-F0D38C5815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3C24C1D-7304-1205-B58E-CB30CC5319C8}"/>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6" name="Marcador de pie de página 5">
            <a:extLst>
              <a:ext uri="{FF2B5EF4-FFF2-40B4-BE49-F238E27FC236}">
                <a16:creationId xmlns:a16="http://schemas.microsoft.com/office/drawing/2014/main" id="{F9B59429-599C-0D64-61D8-2EB3A9E2627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B363417-DB7C-0722-2DFE-9B633EB625A1}"/>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63037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1DF33C-1354-3A0C-3F14-50010CA93FB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7164D6AA-2847-F54E-3837-627D806CC8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2135EABF-0BAE-ABC3-4927-8A27E272C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4161638-C472-B280-513F-C14C24CF5CCC}"/>
              </a:ext>
            </a:extLst>
          </p:cNvPr>
          <p:cNvSpPr>
            <a:spLocks noGrp="1"/>
          </p:cNvSpPr>
          <p:nvPr>
            <p:ph type="dt" sz="half" idx="10"/>
          </p:nvPr>
        </p:nvSpPr>
        <p:spPr/>
        <p:txBody>
          <a:bodyPr/>
          <a:lstStyle/>
          <a:p>
            <a:fld id="{42C1B662-0D75-408A-B909-E625DE7528A1}" type="datetimeFigureOut">
              <a:rPr lang="es-ES" smtClean="0"/>
              <a:t>25/06/2024</a:t>
            </a:fld>
            <a:endParaRPr lang="es-ES"/>
          </a:p>
        </p:txBody>
      </p:sp>
      <p:sp>
        <p:nvSpPr>
          <p:cNvPr id="6" name="Marcador de pie de página 5">
            <a:extLst>
              <a:ext uri="{FF2B5EF4-FFF2-40B4-BE49-F238E27FC236}">
                <a16:creationId xmlns:a16="http://schemas.microsoft.com/office/drawing/2014/main" id="{B8B740C8-1EB5-246C-52C0-C53F4D95E8A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5CDD635-69EE-ED03-E4FE-72C43CDD7007}"/>
              </a:ext>
            </a:extLst>
          </p:cNvPr>
          <p:cNvSpPr>
            <a:spLocks noGrp="1"/>
          </p:cNvSpPr>
          <p:nvPr>
            <p:ph type="sldNum" sz="quarter" idx="12"/>
          </p:nvPr>
        </p:nvSpPr>
        <p:spPr/>
        <p:txBody>
          <a:bodyPr/>
          <a:lstStyle/>
          <a:p>
            <a:fld id="{74EE8679-D357-4C18-9F7A-49E39F9DFD3F}" type="slidenum">
              <a:rPr lang="es-ES" smtClean="0"/>
              <a:t>‹Nº›</a:t>
            </a:fld>
            <a:endParaRPr lang="es-ES"/>
          </a:p>
        </p:txBody>
      </p:sp>
    </p:spTree>
    <p:extLst>
      <p:ext uri="{BB962C8B-B14F-4D97-AF65-F5344CB8AC3E}">
        <p14:creationId xmlns:p14="http://schemas.microsoft.com/office/powerpoint/2010/main" val="1988005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95F1F94-1803-93D3-800C-629F062AA3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B75A4B6-58CB-1944-3657-914A85C71E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6486349-1140-5853-0BA4-9B46551BB5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1B662-0D75-408A-B909-E625DE7528A1}" type="datetimeFigureOut">
              <a:rPr lang="es-ES" smtClean="0"/>
              <a:t>25/06/2024</a:t>
            </a:fld>
            <a:endParaRPr lang="es-ES"/>
          </a:p>
        </p:txBody>
      </p:sp>
      <p:sp>
        <p:nvSpPr>
          <p:cNvPr id="5" name="Marcador de pie de página 4">
            <a:extLst>
              <a:ext uri="{FF2B5EF4-FFF2-40B4-BE49-F238E27FC236}">
                <a16:creationId xmlns:a16="http://schemas.microsoft.com/office/drawing/2014/main" id="{B5B98254-A69D-45D8-7EDA-1CDF7A8714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4BB3F86D-EDE9-9542-1E5A-9A896EC06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E8679-D357-4C18-9F7A-49E39F9DFD3F}" type="slidenum">
              <a:rPr lang="es-ES" smtClean="0"/>
              <a:t>‹Nº›</a:t>
            </a:fld>
            <a:endParaRPr lang="es-ES"/>
          </a:p>
        </p:txBody>
      </p:sp>
    </p:spTree>
    <p:extLst>
      <p:ext uri="{BB962C8B-B14F-4D97-AF65-F5344CB8AC3E}">
        <p14:creationId xmlns:p14="http://schemas.microsoft.com/office/powerpoint/2010/main" val="3432570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publications.jrc.ec.europa.eu/repository/handle/JRC110624"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publications.jrc.ec.europa.eu/repository/handle/JRC12037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ublications.jrc.ec.europa.eu/repository/handle/JRC12841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eur-lex.europa.eu/LexUriServ/LexUriServ.do?uri=OJ:L:2006:394:0010:0018:e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FAA5355-FA6D-9289-CF05-E411C729EFEC}"/>
              </a:ext>
            </a:extLst>
          </p:cNvPr>
          <p:cNvPicPr>
            <a:picLocks noChangeAspect="1"/>
          </p:cNvPicPr>
          <p:nvPr/>
        </p:nvPicPr>
        <p:blipFill rotWithShape="1">
          <a:blip r:embed="rId2">
            <a:extLst>
              <a:ext uri="{28A0092B-C50C-407E-A947-70E740481C1C}">
                <a14:useLocalDpi xmlns:a14="http://schemas.microsoft.com/office/drawing/2010/main" val="0"/>
              </a:ext>
            </a:extLst>
          </a:blip>
          <a:srcRect l="17326" t="38447" r="19050" b="33333"/>
          <a:stretch/>
        </p:blipFill>
        <p:spPr>
          <a:xfrm>
            <a:off x="3912093" y="1074198"/>
            <a:ext cx="4367813" cy="1935331"/>
          </a:xfrm>
          <a:prstGeom prst="rect">
            <a:avLst/>
          </a:prstGeom>
        </p:spPr>
      </p:pic>
      <p:sp>
        <p:nvSpPr>
          <p:cNvPr id="6" name="CuadroTexto 5">
            <a:extLst>
              <a:ext uri="{FF2B5EF4-FFF2-40B4-BE49-F238E27FC236}">
                <a16:creationId xmlns:a16="http://schemas.microsoft.com/office/drawing/2014/main" id="{24D1AB93-D818-3BBD-F46C-A8E4FA4304AE}"/>
              </a:ext>
            </a:extLst>
          </p:cNvPr>
          <p:cNvSpPr txBox="1"/>
          <p:nvPr/>
        </p:nvSpPr>
        <p:spPr>
          <a:xfrm>
            <a:off x="1056324" y="3918236"/>
            <a:ext cx="9995134" cy="1077218"/>
          </a:xfrm>
          <a:prstGeom prst="rect">
            <a:avLst/>
          </a:prstGeom>
          <a:noFill/>
        </p:spPr>
        <p:txBody>
          <a:bodyPr wrap="square" rtlCol="0">
            <a:spAutoFit/>
          </a:bodyPr>
          <a:lstStyle/>
          <a:p>
            <a:r>
              <a:rPr lang="es-ES" sz="3200" b="1" dirty="0">
                <a:solidFill>
                  <a:srgbClr val="EA4E46"/>
                </a:solidFill>
              </a:rPr>
              <a:t>DigComp 2.2 – Marco educativo de la UE para las competencias digitales</a:t>
            </a:r>
            <a:endParaRPr lang="es-ES" sz="3200" dirty="0">
              <a:solidFill>
                <a:srgbClr val="EA4E46"/>
              </a:solidFill>
            </a:endParaRPr>
          </a:p>
        </p:txBody>
      </p:sp>
      <p:sp>
        <p:nvSpPr>
          <p:cNvPr id="8" name="CuadroTexto 7">
            <a:extLst>
              <a:ext uri="{FF2B5EF4-FFF2-40B4-BE49-F238E27FC236}">
                <a16:creationId xmlns:a16="http://schemas.microsoft.com/office/drawing/2014/main" id="{76511FC4-99E8-5FDC-25E3-0930F60300A2}"/>
              </a:ext>
            </a:extLst>
          </p:cNvPr>
          <p:cNvSpPr txBox="1"/>
          <p:nvPr/>
        </p:nvSpPr>
        <p:spPr>
          <a:xfrm>
            <a:off x="1056324" y="4995454"/>
            <a:ext cx="6094520" cy="369332"/>
          </a:xfrm>
          <a:prstGeom prst="rect">
            <a:avLst/>
          </a:prstGeom>
          <a:noFill/>
        </p:spPr>
        <p:txBody>
          <a:bodyPr wrap="square">
            <a:spAutoFit/>
          </a:bodyPr>
          <a:lstStyle/>
          <a:p>
            <a:r>
              <a:rPr lang="en-GB" b="1" dirty="0" err="1"/>
              <a:t>Desarrollado</a:t>
            </a:r>
            <a:r>
              <a:rPr lang="en-GB" b="1" dirty="0"/>
              <a:t> </a:t>
            </a:r>
            <a:r>
              <a:rPr lang="en-GB" b="1" dirty="0" err="1"/>
              <a:t>por</a:t>
            </a:r>
            <a:r>
              <a:rPr lang="en-GB" b="1" dirty="0"/>
              <a:t>: </a:t>
            </a:r>
            <a:r>
              <a:rPr lang="en-GB" dirty="0"/>
              <a:t>IDP y CIRCLE</a:t>
            </a:r>
          </a:p>
        </p:txBody>
      </p:sp>
      <p:sp>
        <p:nvSpPr>
          <p:cNvPr id="9" name="Medio marco 8">
            <a:extLst>
              <a:ext uri="{FF2B5EF4-FFF2-40B4-BE49-F238E27FC236}">
                <a16:creationId xmlns:a16="http://schemas.microsoft.com/office/drawing/2014/main" id="{7E7B1CC3-4856-87EE-DB35-5BB408D9C833}"/>
              </a:ext>
            </a:extLst>
          </p:cNvPr>
          <p:cNvSpPr/>
          <p:nvPr/>
        </p:nvSpPr>
        <p:spPr>
          <a:xfrm>
            <a:off x="461521" y="486455"/>
            <a:ext cx="710332" cy="942850"/>
          </a:xfrm>
          <a:prstGeom prst="halfFrame">
            <a:avLst/>
          </a:prstGeom>
          <a:solidFill>
            <a:srgbClr val="EA4E46"/>
          </a:solidFill>
          <a:ln>
            <a:solidFill>
              <a:srgbClr val="EA4E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0" name="Medio marco 9">
            <a:extLst>
              <a:ext uri="{FF2B5EF4-FFF2-40B4-BE49-F238E27FC236}">
                <a16:creationId xmlns:a16="http://schemas.microsoft.com/office/drawing/2014/main" id="{A9462FBD-9F54-4535-B29A-F526FFD614BA}"/>
              </a:ext>
            </a:extLst>
          </p:cNvPr>
          <p:cNvSpPr/>
          <p:nvPr/>
        </p:nvSpPr>
        <p:spPr>
          <a:xfrm rot="10800000">
            <a:off x="10780510" y="4995454"/>
            <a:ext cx="710332" cy="942850"/>
          </a:xfrm>
          <a:prstGeom prst="halfFrame">
            <a:avLst/>
          </a:prstGeom>
          <a:solidFill>
            <a:srgbClr val="EA4E46"/>
          </a:solidFill>
          <a:ln>
            <a:solidFill>
              <a:srgbClr val="EA4E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pic>
        <p:nvPicPr>
          <p:cNvPr id="3" name="Imagen 2">
            <a:extLst>
              <a:ext uri="{FF2B5EF4-FFF2-40B4-BE49-F238E27FC236}">
                <a16:creationId xmlns:a16="http://schemas.microsoft.com/office/drawing/2014/main" id="{069C87D3-A0C9-48B5-A9E8-BF39752484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6711" y="2680069"/>
            <a:ext cx="3838575" cy="1343025"/>
          </a:xfrm>
          <a:prstGeom prst="rect">
            <a:avLst/>
          </a:prstGeom>
        </p:spPr>
      </p:pic>
    </p:spTree>
    <p:extLst>
      <p:ext uri="{BB962C8B-B14F-4D97-AF65-F5344CB8AC3E}">
        <p14:creationId xmlns:p14="http://schemas.microsoft.com/office/powerpoint/2010/main" val="392859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9" y="579940"/>
            <a:ext cx="9286346" cy="646331"/>
          </a:xfrm>
          <a:prstGeom prst="rect">
            <a:avLst/>
          </a:prstGeom>
          <a:noFill/>
        </p:spPr>
        <p:txBody>
          <a:bodyPr wrap="square" rtlCol="0">
            <a:spAutoFit/>
          </a:bodyPr>
          <a:lstStyle/>
          <a:p>
            <a:r>
              <a:rPr lang="en-US" sz="3600" b="1">
                <a:solidFill>
                  <a:srgbClr val="FAB632"/>
                </a:solidFill>
                <a:ea typeface="Nunito Bold" charset="0"/>
                <a:cs typeface="Arima Madurai Semi" pitchFamily="2" charset="77"/>
              </a:rPr>
              <a:t>Unidad 2: Contenido y estructura de DigComp</a:t>
            </a:r>
            <a:endParaRPr lang="en-US" sz="3600" b="1" dirty="0">
              <a:solidFill>
                <a:srgbClr val="FAB632"/>
              </a:solidFill>
              <a:ea typeface="Nunito Bold" charset="0"/>
              <a:cs typeface="Arima Madurai Semi" pitchFamily="2" charset="77"/>
            </a:endParaRPr>
          </a:p>
        </p:txBody>
      </p:sp>
      <p:sp>
        <p:nvSpPr>
          <p:cNvPr id="7" name="CuadroTexto 6">
            <a:extLst>
              <a:ext uri="{FF2B5EF4-FFF2-40B4-BE49-F238E27FC236}">
                <a16:creationId xmlns:a16="http://schemas.microsoft.com/office/drawing/2014/main" id="{B235D64A-702A-A7DC-A3D0-622708D15D7F}"/>
              </a:ext>
            </a:extLst>
          </p:cNvPr>
          <p:cNvSpPr txBox="1"/>
          <p:nvPr/>
        </p:nvSpPr>
        <p:spPr>
          <a:xfrm>
            <a:off x="762530" y="1246054"/>
            <a:ext cx="9981670" cy="461665"/>
          </a:xfrm>
          <a:prstGeom prst="rect">
            <a:avLst/>
          </a:prstGeom>
          <a:noFill/>
        </p:spPr>
        <p:txBody>
          <a:bodyPr wrap="square" rtlCol="0">
            <a:spAutoFit/>
          </a:bodyPr>
          <a:lstStyle/>
          <a:p>
            <a:r>
              <a:rPr lang="en-GB" sz="2400">
                <a:solidFill>
                  <a:srgbClr val="21B4A9"/>
                </a:solidFill>
              </a:rPr>
              <a:t>Sección </a:t>
            </a:r>
            <a:r>
              <a:rPr lang="en-GB" sz="2400" dirty="0">
                <a:solidFill>
                  <a:srgbClr val="21B4A9"/>
                </a:solidFill>
              </a:rPr>
              <a:t>2.3</a:t>
            </a:r>
            <a:r>
              <a:rPr lang="en-GB" sz="2400">
                <a:solidFill>
                  <a:srgbClr val="21B4A9"/>
                </a:solidFill>
              </a:rPr>
              <a:t>: Desglose del marco DigComp</a:t>
            </a:r>
            <a:endParaRPr lang="en-GB" sz="2400" dirty="0">
              <a:solidFill>
                <a:srgbClr val="21B4A9"/>
              </a:solidFill>
            </a:endParaRPr>
          </a:p>
        </p:txBody>
      </p:sp>
      <p:graphicFrame>
        <p:nvGraphicFramePr>
          <p:cNvPr id="2" name="Tabella 1"/>
          <p:cNvGraphicFramePr>
            <a:graphicFrameLocks noGrp="1"/>
          </p:cNvGraphicFramePr>
          <p:nvPr>
            <p:extLst>
              <p:ext uri="{D42A27DB-BD31-4B8C-83A1-F6EECF244321}">
                <p14:modId xmlns:p14="http://schemas.microsoft.com/office/powerpoint/2010/main" val="156140512"/>
              </p:ext>
            </p:extLst>
          </p:nvPr>
        </p:nvGraphicFramePr>
        <p:xfrm>
          <a:off x="762529" y="1727502"/>
          <a:ext cx="7247996" cy="4265041"/>
        </p:xfrm>
        <a:graphic>
          <a:graphicData uri="http://schemas.openxmlformats.org/drawingml/2006/table">
            <a:tbl>
              <a:tblPr firstRow="1" firstCol="1" bandRow="1"/>
              <a:tblGrid>
                <a:gridCol w="2101280">
                  <a:extLst>
                    <a:ext uri="{9D8B030D-6E8A-4147-A177-3AD203B41FA5}">
                      <a16:colId xmlns:a16="http://schemas.microsoft.com/office/drawing/2014/main" val="2052076084"/>
                    </a:ext>
                  </a:extLst>
                </a:gridCol>
                <a:gridCol w="5146716">
                  <a:extLst>
                    <a:ext uri="{9D8B030D-6E8A-4147-A177-3AD203B41FA5}">
                      <a16:colId xmlns:a16="http://schemas.microsoft.com/office/drawing/2014/main" val="3568819660"/>
                    </a:ext>
                  </a:extLst>
                </a:gridCol>
              </a:tblGrid>
              <a:tr h="102870">
                <a:tc>
                  <a:txBody>
                    <a:bodyPr/>
                    <a:lstStyle/>
                    <a:p>
                      <a:pPr algn="ctr">
                        <a:lnSpc>
                          <a:spcPct val="106000"/>
                        </a:lnSpc>
                        <a:spcAft>
                          <a:spcPts val="0"/>
                        </a:spcAft>
                      </a:pPr>
                      <a:r>
                        <a:rPr lang="es-ES_tradnl" sz="1500">
                          <a:effectLst/>
                          <a:latin typeface="Calibri" panose="020F0502020204030204" pitchFamily="34" charset="0"/>
                          <a:ea typeface="Calibri" panose="020F0502020204030204" pitchFamily="34" charset="0"/>
                          <a:cs typeface="Calibri" panose="020F0502020204030204" pitchFamily="34" charset="0"/>
                        </a:rPr>
                        <a:t>Área de formación</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ES_tradnl" sz="1500">
                          <a:effectLst/>
                          <a:latin typeface="Calibri" panose="020F0502020204030204" pitchFamily="34" charset="0"/>
                          <a:ea typeface="Calibri" panose="020F0502020204030204" pitchFamily="34" charset="0"/>
                          <a:cs typeface="Calibri" panose="020F0502020204030204" pitchFamily="34" charset="0"/>
                        </a:rPr>
                        <a:t>Competencias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79997057"/>
                  </a:ext>
                </a:extLst>
              </a:tr>
              <a:tr h="102870">
                <a:tc>
                  <a:txBody>
                    <a:bodyPr/>
                    <a:lstStyle/>
                    <a:p>
                      <a:pPr algn="l">
                        <a:lnSpc>
                          <a:spcPct val="106000"/>
                        </a:lnSpc>
                        <a:spcAft>
                          <a:spcPts val="0"/>
                        </a:spcAft>
                      </a:pPr>
                      <a:r>
                        <a:rPr lang="en-GB" sz="1300" b="1" dirty="0">
                          <a:effectLst/>
                          <a:latin typeface="Calibri" panose="020F0502020204030204" pitchFamily="34" charset="0"/>
                          <a:ea typeface="Calibri" panose="020F0502020204030204" pitchFamily="34" charset="0"/>
                          <a:cs typeface="Calibri" panose="020F0502020204030204" pitchFamily="34" charset="0"/>
                        </a:rPr>
                        <a:t>1</a:t>
                      </a:r>
                      <a:r>
                        <a:rPr lang="en-GB" sz="1300" b="1">
                          <a:effectLst/>
                          <a:latin typeface="Calibri" panose="020F0502020204030204" pitchFamily="34" charset="0"/>
                          <a:ea typeface="Calibri" panose="020F0502020204030204" pitchFamily="34" charset="0"/>
                          <a:cs typeface="Calibri" panose="020F0502020204030204" pitchFamily="34" charset="0"/>
                        </a:rPr>
                        <a:t>. Información y alfabetización informática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pPr>
                      <a:r>
                        <a:rPr lang="es-ES_tradnl" sz="1100" i="1">
                          <a:effectLst/>
                          <a:latin typeface="Calibri" panose="020F0502020204030204" pitchFamily="34" charset="0"/>
                          <a:ea typeface="Calibri" panose="020F0502020204030204" pitchFamily="34" charset="0"/>
                          <a:cs typeface="Calibri" panose="020F0502020204030204" pitchFamily="34" charset="0"/>
                        </a:rPr>
                        <a:t>1.1 </a:t>
                      </a:r>
                      <a:r>
                        <a:rPr lang="es-ES" sz="1100" i="1">
                          <a:effectLst/>
                          <a:latin typeface="Calibri" panose="020F0502020204030204" pitchFamily="34" charset="0"/>
                          <a:ea typeface="Calibri" panose="020F0502020204030204" pitchFamily="34" charset="0"/>
                          <a:cs typeface="Calibri" panose="020F0502020204030204" pitchFamily="34" charset="0"/>
                        </a:rPr>
                        <a:t>Navegar, buscar y filtrar datos, información y contenidos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ES_tradnl" sz="1100" i="1">
                          <a:effectLst/>
                          <a:latin typeface="Calibri" panose="020F0502020204030204" pitchFamily="34" charset="0"/>
                          <a:ea typeface="Calibri" panose="020F0502020204030204" pitchFamily="34" charset="0"/>
                          <a:cs typeface="Calibri" panose="020F0502020204030204" pitchFamily="34" charset="0"/>
                        </a:rPr>
                        <a:t>1.2 </a:t>
                      </a:r>
                      <a:r>
                        <a:rPr lang="es-ES" sz="1100" i="1">
                          <a:effectLst/>
                          <a:latin typeface="Calibri" panose="020F0502020204030204" pitchFamily="34" charset="0"/>
                          <a:ea typeface="Calibri" panose="020F0502020204030204" pitchFamily="34" charset="0"/>
                          <a:cs typeface="Calibri" panose="020F0502020204030204" pitchFamily="34" charset="0"/>
                        </a:rPr>
                        <a:t>Evaluación de datos, información y contenidos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ES_tradnl" sz="1100" i="1">
                          <a:effectLst/>
                          <a:latin typeface="Calibri" panose="020F0502020204030204" pitchFamily="34" charset="0"/>
                          <a:ea typeface="Calibri" panose="020F0502020204030204" pitchFamily="34" charset="0"/>
                          <a:cs typeface="Calibri" panose="020F0502020204030204" pitchFamily="34" charset="0"/>
                        </a:rPr>
                        <a:t>1.3 </a:t>
                      </a:r>
                      <a:r>
                        <a:rPr lang="es-ES" sz="1100" i="1">
                          <a:effectLst/>
                          <a:latin typeface="Calibri" panose="020F0502020204030204" pitchFamily="34" charset="0"/>
                          <a:ea typeface="Calibri" panose="020F0502020204030204" pitchFamily="34" charset="0"/>
                          <a:cs typeface="Calibri" panose="020F0502020204030204" pitchFamily="34" charset="0"/>
                        </a:rPr>
                        <a:t>Gestión de datos, información y contenidos digitales</a:t>
                      </a: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6135784"/>
                  </a:ext>
                </a:extLst>
              </a:tr>
              <a:tr h="167005">
                <a:tc>
                  <a:txBody>
                    <a:bodyPr/>
                    <a:lstStyle/>
                    <a:p>
                      <a:pPr algn="l">
                        <a:lnSpc>
                          <a:spcPct val="106000"/>
                        </a:lnSpc>
                        <a:spcAft>
                          <a:spcPts val="0"/>
                        </a:spcAft>
                      </a:pPr>
                      <a:r>
                        <a:rPr lang="en-GB" sz="1300" b="1" dirty="0">
                          <a:effectLst/>
                          <a:latin typeface="Calibri" panose="020F0502020204030204" pitchFamily="34" charset="0"/>
                          <a:ea typeface="Calibri" panose="020F0502020204030204" pitchFamily="34" charset="0"/>
                          <a:cs typeface="Calibri" panose="020F0502020204030204" pitchFamily="34" charset="0"/>
                        </a:rPr>
                        <a:t>2</a:t>
                      </a:r>
                      <a:r>
                        <a:rPr lang="en-GB" sz="1300" b="1">
                          <a:effectLst/>
                          <a:latin typeface="Calibri" panose="020F0502020204030204" pitchFamily="34" charset="0"/>
                          <a:ea typeface="Calibri" panose="020F0502020204030204" pitchFamily="34" charset="0"/>
                          <a:cs typeface="Calibri" panose="020F0502020204030204" pitchFamily="34" charset="0"/>
                        </a:rPr>
                        <a:t>. Communicación y colaboración</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2.1 </a:t>
                      </a:r>
                      <a:r>
                        <a:rPr lang="es-ES" sz="1100" i="1">
                          <a:effectLst/>
                          <a:latin typeface="Calibri" panose="020F0502020204030204" pitchFamily="34" charset="0"/>
                          <a:ea typeface="Calibri" panose="020F0502020204030204" pitchFamily="34" charset="0"/>
                          <a:cs typeface="Calibri" panose="020F0502020204030204" pitchFamily="34" charset="0"/>
                        </a:rPr>
                        <a:t>Interactuar a través de las tecnologías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2.2 </a:t>
                      </a:r>
                      <a:r>
                        <a:rPr lang="es-ES" sz="1100" i="1">
                          <a:effectLst/>
                          <a:latin typeface="Calibri" panose="020F0502020204030204" pitchFamily="34" charset="0"/>
                          <a:ea typeface="Calibri" panose="020F0502020204030204" pitchFamily="34" charset="0"/>
                          <a:cs typeface="Calibri" panose="020F0502020204030204" pitchFamily="34" charset="0"/>
                        </a:rPr>
                        <a:t>Compartir a través de las tecnologías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2.3 </a:t>
                      </a:r>
                      <a:r>
                        <a:rPr lang="es-ES" sz="1100" i="1">
                          <a:effectLst/>
                          <a:latin typeface="Calibri" panose="020F0502020204030204" pitchFamily="34" charset="0"/>
                          <a:ea typeface="Calibri" panose="020F0502020204030204" pitchFamily="34" charset="0"/>
                          <a:cs typeface="Calibri" panose="020F0502020204030204" pitchFamily="34" charset="0"/>
                        </a:rPr>
                        <a:t>Comprometerse con la ciudadanía a través de las tecnologías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2.4 </a:t>
                      </a:r>
                      <a:r>
                        <a:rPr lang="es-ES" sz="1100" i="1">
                          <a:effectLst/>
                          <a:latin typeface="Calibri" panose="020F0502020204030204" pitchFamily="34" charset="0"/>
                          <a:ea typeface="Calibri" panose="020F0502020204030204" pitchFamily="34" charset="0"/>
                          <a:cs typeface="Calibri" panose="020F0502020204030204" pitchFamily="34" charset="0"/>
                        </a:rPr>
                        <a:t>Colaborar a través de las tecnologías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2.5 Netiqueta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2.6 </a:t>
                      </a:r>
                      <a:r>
                        <a:rPr lang="es-ES" sz="1100" i="1">
                          <a:effectLst/>
                          <a:latin typeface="Calibri" panose="020F0502020204030204" pitchFamily="34" charset="0"/>
                          <a:ea typeface="Calibri" panose="020F0502020204030204" pitchFamily="34" charset="0"/>
                          <a:cs typeface="Calibri" panose="020F0502020204030204" pitchFamily="34" charset="0"/>
                        </a:rPr>
                        <a:t>Gestión de la identidad digital</a:t>
                      </a:r>
                      <a:endParaRPr lang="en-GB" sz="1100" i="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6000"/>
                        </a:lnSpc>
                        <a:spcAft>
                          <a:spcPts val="0"/>
                        </a:spcAft>
                      </a:pP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9963187"/>
                  </a:ext>
                </a:extLst>
              </a:tr>
              <a:tr h="177165">
                <a:tc>
                  <a:txBody>
                    <a:bodyPr/>
                    <a:lstStyle/>
                    <a:p>
                      <a:pPr algn="l">
                        <a:lnSpc>
                          <a:spcPct val="106000"/>
                        </a:lnSpc>
                        <a:spcAft>
                          <a:spcPts val="0"/>
                        </a:spcAft>
                      </a:pPr>
                      <a:r>
                        <a:rPr lang="en-GB" sz="1300" b="1" dirty="0">
                          <a:effectLst/>
                          <a:latin typeface="Calibri" panose="020F0502020204030204" pitchFamily="34" charset="0"/>
                          <a:ea typeface="Calibri" panose="020F0502020204030204" pitchFamily="34" charset="0"/>
                          <a:cs typeface="Calibri" panose="020F0502020204030204" pitchFamily="34" charset="0"/>
                        </a:rPr>
                        <a:t>3</a:t>
                      </a:r>
                      <a:r>
                        <a:rPr lang="en-GB" sz="1300" b="1">
                          <a:effectLst/>
                          <a:latin typeface="Calibri" panose="020F0502020204030204" pitchFamily="34" charset="0"/>
                          <a:ea typeface="Calibri" panose="020F0502020204030204" pitchFamily="34" charset="0"/>
                          <a:cs typeface="Calibri" panose="020F0502020204030204" pitchFamily="34" charset="0"/>
                        </a:rPr>
                        <a:t>. Creación de contenido digital</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pPr>
                      <a:r>
                        <a:rPr lang="es-ES_tradnl" sz="1100" i="1">
                          <a:effectLst/>
                          <a:latin typeface="Calibri" panose="020F0502020204030204" pitchFamily="34" charset="0"/>
                          <a:ea typeface="Calibri" panose="020F0502020204030204" pitchFamily="34" charset="0"/>
                          <a:cs typeface="Calibri" panose="020F0502020204030204" pitchFamily="34" charset="0"/>
                        </a:rPr>
                        <a:t>3.1 Desarrollar contenido digital </a:t>
                      </a:r>
                    </a:p>
                    <a:p>
                      <a:pPr algn="just">
                        <a:lnSpc>
                          <a:spcPct val="106000"/>
                        </a:lnSpc>
                        <a:spcAft>
                          <a:spcPts val="0"/>
                        </a:spcAft>
                      </a:pPr>
                      <a:r>
                        <a:rPr lang="es-ES_tradnl" sz="1100" i="1">
                          <a:effectLst/>
                          <a:latin typeface="Calibri" panose="020F0502020204030204" pitchFamily="34" charset="0"/>
                          <a:ea typeface="Calibri" panose="020F0502020204030204" pitchFamily="34" charset="0"/>
                          <a:cs typeface="Calibri" panose="020F0502020204030204" pitchFamily="34" charset="0"/>
                        </a:rPr>
                        <a:t>3.2 </a:t>
                      </a:r>
                      <a:r>
                        <a:rPr lang="es-ES" sz="1100" i="1">
                          <a:effectLst/>
                          <a:latin typeface="Calibri" panose="020F0502020204030204" pitchFamily="34" charset="0"/>
                          <a:ea typeface="Calibri" panose="020F0502020204030204" pitchFamily="34" charset="0"/>
                          <a:cs typeface="Calibri" panose="020F0502020204030204" pitchFamily="34" charset="0"/>
                        </a:rPr>
                        <a:t>Integrar y reelaborar contenidos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ES_tradnl" sz="1100" i="1" dirty="0">
                          <a:effectLst/>
                          <a:latin typeface="Calibri" panose="020F0502020204030204" pitchFamily="34" charset="0"/>
                          <a:ea typeface="Calibri" panose="020F0502020204030204" pitchFamily="34" charset="0"/>
                          <a:cs typeface="Calibri" panose="020F0502020204030204" pitchFamily="34" charset="0"/>
                        </a:rPr>
                        <a:t>3.3 </a:t>
                      </a:r>
                      <a:r>
                        <a:rPr lang="es-ES_tradnl" sz="1100" i="1">
                          <a:effectLst/>
                          <a:latin typeface="Calibri" panose="020F0502020204030204" pitchFamily="34" charset="0"/>
                          <a:ea typeface="Calibri" panose="020F0502020204030204" pitchFamily="34" charset="0"/>
                          <a:cs typeface="Calibri" panose="020F0502020204030204" pitchFamily="34" charset="0"/>
                        </a:rPr>
                        <a:t>Copyright y licencias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s-ES_tradnl" sz="1100" i="1">
                          <a:effectLst/>
                          <a:latin typeface="Calibri" panose="020F0502020204030204" pitchFamily="34" charset="0"/>
                          <a:ea typeface="Calibri" panose="020F0502020204030204" pitchFamily="34" charset="0"/>
                          <a:cs typeface="Calibri" panose="020F0502020204030204" pitchFamily="34" charset="0"/>
                        </a:rPr>
                        <a:t>3.4 Programar</a:t>
                      </a:r>
                      <a:endParaRPr lang="es-ES_tradnl" sz="1100" i="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6000"/>
                        </a:lnSpc>
                        <a:spcAft>
                          <a:spcPts val="0"/>
                        </a:spcAft>
                      </a:pP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399192"/>
                  </a:ext>
                </a:extLst>
              </a:tr>
              <a:tr h="177165">
                <a:tc>
                  <a:txBody>
                    <a:bodyPr/>
                    <a:lstStyle/>
                    <a:p>
                      <a:pPr algn="l">
                        <a:lnSpc>
                          <a:spcPct val="106000"/>
                        </a:lnSpc>
                        <a:spcAft>
                          <a:spcPts val="0"/>
                        </a:spcAft>
                      </a:pPr>
                      <a:r>
                        <a:rPr lang="en-GB" sz="1300" b="1" dirty="0">
                          <a:effectLst/>
                          <a:latin typeface="Calibri" panose="020F0502020204030204" pitchFamily="34" charset="0"/>
                          <a:ea typeface="Calibri" panose="020F0502020204030204" pitchFamily="34" charset="0"/>
                          <a:cs typeface="Calibri" panose="020F0502020204030204" pitchFamily="34" charset="0"/>
                        </a:rPr>
                        <a:t>4</a:t>
                      </a:r>
                      <a:r>
                        <a:rPr lang="en-GB" sz="1300" b="1">
                          <a:effectLst/>
                          <a:latin typeface="Calibri" panose="020F0502020204030204" pitchFamily="34" charset="0"/>
                          <a:ea typeface="Calibri" panose="020F0502020204030204" pitchFamily="34" charset="0"/>
                          <a:cs typeface="Calibri" panose="020F0502020204030204" pitchFamily="34" charset="0"/>
                        </a:rPr>
                        <a:t>. Seguridad</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4.1 Protección de dispositivos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4.2 </a:t>
                      </a:r>
                      <a:r>
                        <a:rPr lang="es-ES" sz="1100" i="1">
                          <a:effectLst/>
                          <a:latin typeface="Calibri" panose="020F0502020204030204" pitchFamily="34" charset="0"/>
                          <a:ea typeface="Calibri" panose="020F0502020204030204" pitchFamily="34" charset="0"/>
                          <a:cs typeface="Calibri" panose="020F0502020204030204" pitchFamily="34" charset="0"/>
                        </a:rPr>
                        <a:t>Protección de los datos personales y la intimidad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4.3 </a:t>
                      </a:r>
                      <a:r>
                        <a:rPr lang="es-ES" sz="1100" i="1">
                          <a:effectLst/>
                          <a:latin typeface="Calibri" panose="020F0502020204030204" pitchFamily="34" charset="0"/>
                          <a:ea typeface="Calibri" panose="020F0502020204030204" pitchFamily="34" charset="0"/>
                          <a:cs typeface="Calibri" panose="020F0502020204030204" pitchFamily="34" charset="0"/>
                        </a:rPr>
                        <a:t>Proteger la salud y el bienestar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4.4 Proteger el medio ambiente </a:t>
                      </a:r>
                      <a:endParaRPr lang="en-GB" sz="1100" i="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6000"/>
                        </a:lnSpc>
                        <a:spcAft>
                          <a:spcPts val="0"/>
                        </a:spcAft>
                      </a:pP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5893983"/>
                  </a:ext>
                </a:extLst>
              </a:tr>
              <a:tr h="167005">
                <a:tc>
                  <a:txBody>
                    <a:bodyPr/>
                    <a:lstStyle/>
                    <a:p>
                      <a:pPr algn="l">
                        <a:lnSpc>
                          <a:spcPct val="106000"/>
                        </a:lnSpc>
                        <a:spcAft>
                          <a:spcPts val="0"/>
                        </a:spcAft>
                      </a:pPr>
                      <a:r>
                        <a:rPr lang="en-GB" sz="1300" b="1" dirty="0">
                          <a:effectLst/>
                          <a:latin typeface="Calibri" panose="020F0502020204030204" pitchFamily="34" charset="0"/>
                          <a:ea typeface="Calibri" panose="020F0502020204030204" pitchFamily="34" charset="0"/>
                          <a:cs typeface="Calibri" panose="020F0502020204030204" pitchFamily="34" charset="0"/>
                        </a:rPr>
                        <a:t>5</a:t>
                      </a:r>
                      <a:r>
                        <a:rPr lang="en-GB" sz="1300" b="1">
                          <a:effectLst/>
                          <a:latin typeface="Calibri" panose="020F0502020204030204" pitchFamily="34" charset="0"/>
                          <a:ea typeface="Calibri" panose="020F0502020204030204" pitchFamily="34" charset="0"/>
                          <a:cs typeface="Calibri" panose="020F0502020204030204" pitchFamily="34" charset="0"/>
                        </a:rPr>
                        <a:t>. Resolución de problemas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5.1 Resolver problemas técnicos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5.2 Identificar necesidades y  soluciones tecnológicas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5.3 </a:t>
                      </a:r>
                      <a:r>
                        <a:rPr lang="es-ES" sz="1100" i="1">
                          <a:effectLst/>
                          <a:latin typeface="Calibri" panose="020F0502020204030204" pitchFamily="34" charset="0"/>
                          <a:ea typeface="Calibri" panose="020F0502020204030204" pitchFamily="34" charset="0"/>
                          <a:cs typeface="Calibri" panose="020F0502020204030204" pitchFamily="34" charset="0"/>
                        </a:rPr>
                        <a:t>Uso creativo de las tecnologías digitales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0"/>
                        </a:spcAft>
                      </a:pPr>
                      <a:r>
                        <a:rPr lang="en-GB" sz="1100" i="1">
                          <a:effectLst/>
                          <a:latin typeface="Calibri" panose="020F0502020204030204" pitchFamily="34" charset="0"/>
                          <a:ea typeface="Calibri" panose="020F0502020204030204" pitchFamily="34" charset="0"/>
                          <a:cs typeface="Calibri" panose="020F0502020204030204" pitchFamily="34" charset="0"/>
                        </a:rPr>
                        <a:t>5.4 </a:t>
                      </a:r>
                      <a:r>
                        <a:rPr lang="es-ES" sz="1100" i="1">
                          <a:effectLst/>
                          <a:latin typeface="Calibri" panose="020F0502020204030204" pitchFamily="34" charset="0"/>
                          <a:ea typeface="Calibri" panose="020F0502020204030204" pitchFamily="34" charset="0"/>
                          <a:cs typeface="Calibri" panose="020F0502020204030204" pitchFamily="34" charset="0"/>
                        </a:rPr>
                        <a:t>Detección de carencias en competencias digitales</a:t>
                      </a:r>
                      <a:endParaRPr lang="en-GB" sz="1100" i="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6000"/>
                        </a:lnSpc>
                        <a:spcAft>
                          <a:spcPts val="0"/>
                        </a:spcAft>
                      </a:pP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50662563"/>
                  </a:ext>
                </a:extLst>
              </a:tr>
            </a:tbl>
          </a:graphicData>
        </a:graphic>
      </p:graphicFrame>
      <p:sp>
        <p:nvSpPr>
          <p:cNvPr id="6" name="Rectángulo 7">
            <a:extLst>
              <a:ext uri="{FF2B5EF4-FFF2-40B4-BE49-F238E27FC236}">
                <a16:creationId xmlns:a16="http://schemas.microsoft.com/office/drawing/2014/main" id="{5542BDAC-D70D-C5EB-3F26-F9277DFF6C62}"/>
              </a:ext>
            </a:extLst>
          </p:cNvPr>
          <p:cNvSpPr/>
          <p:nvPr/>
        </p:nvSpPr>
        <p:spPr>
          <a:xfrm>
            <a:off x="8153400" y="1707719"/>
            <a:ext cx="3648075" cy="3816429"/>
          </a:xfrm>
          <a:prstGeom prst="rect">
            <a:avLst/>
          </a:prstGeom>
        </p:spPr>
        <p:txBody>
          <a:bodyPr wrap="square">
            <a:spAutoFit/>
          </a:bodyPr>
          <a:lstStyle/>
          <a:p>
            <a:pPr lvl="0" algn="just" fontAlgn="base"/>
            <a:r>
              <a:rPr lang="es-ES" sz="1300">
                <a:ea typeface="Times New Roman" panose="02020603050405020304" pitchFamily="18" charset="0"/>
                <a:cs typeface="Microsoft Sans Serif" panose="020B0604020202020204" pitchFamily="34" charset="0"/>
              </a:rPr>
              <a:t>Con especial atención a las siguientes dimensiones transversales </a:t>
            </a:r>
            <a:r>
              <a:rPr lang="en-US" sz="1300">
                <a:ea typeface="Times New Roman" panose="02020603050405020304" pitchFamily="18" charset="0"/>
                <a:cs typeface="Microsoft Sans Serif" panose="020B0604020202020204" pitchFamily="34" charset="0"/>
              </a:rPr>
              <a:t>:</a:t>
            </a:r>
            <a:endParaRPr lang="en-US" sz="1300" dirty="0">
              <a:ea typeface="Times New Roman" panose="02020603050405020304" pitchFamily="18" charset="0"/>
              <a:cs typeface="Microsoft Sans Serif" panose="020B0604020202020204" pitchFamily="34" charset="0"/>
            </a:endParaRPr>
          </a:p>
          <a:p>
            <a:pPr lvl="0" algn="just" fontAlgn="base"/>
            <a:endParaRPr lang="en-US" sz="15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r>
              <a:rPr lang="es-ES" sz="1300">
                <a:effectLst/>
                <a:ea typeface="Times New Roman" panose="02020603050405020304" pitchFamily="18" charset="0"/>
                <a:cs typeface="Microsoft Sans Serif" panose="020B0604020202020204" pitchFamily="34" charset="0"/>
              </a:rPr>
              <a:t>Comprobación de los hechos y sus fuentes, identificación de noticias falsas y falsificaciones profundas</a:t>
            </a:r>
            <a:r>
              <a:rPr lang="en-US" sz="1300">
                <a:effectLst/>
                <a:ea typeface="Times New Roman" panose="02020603050405020304" pitchFamily="18" charset="0"/>
                <a:cs typeface="Microsoft Sans Serif" panose="020B0604020202020204" pitchFamily="34" charset="0"/>
              </a:rPr>
              <a:t>. </a:t>
            </a:r>
            <a:endParaRPr lang="en-US" sz="13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endParaRPr lang="en-US" sz="15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r>
              <a:rPr lang="es-ES" sz="1300">
                <a:ea typeface="Times New Roman" panose="02020603050405020304" pitchFamily="18" charset="0"/>
                <a:cs typeface="Microsoft Sans Serif" panose="020B0604020202020204" pitchFamily="34" charset="0"/>
              </a:rPr>
              <a:t>La tendencia hacia servicios y aplicaciones de Internet basados en datos.</a:t>
            </a:r>
            <a:endParaRPr lang="en-US" sz="15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r>
              <a:rPr lang="es-ES" sz="1300">
                <a:effectLst/>
                <a:ea typeface="Times New Roman" panose="02020603050405020304" pitchFamily="18" charset="0"/>
                <a:cs typeface="Microsoft Sans Serif" panose="020B0604020202020204" pitchFamily="34" charset="0"/>
              </a:rPr>
              <a:t>Interacción entre usuarios y sistemas de IA</a:t>
            </a:r>
            <a:r>
              <a:rPr lang="en-US" sz="1300">
                <a:effectLst/>
                <a:ea typeface="Times New Roman" panose="02020603050405020304" pitchFamily="18" charset="0"/>
                <a:cs typeface="Microsoft Sans Serif" panose="020B0604020202020204" pitchFamily="34" charset="0"/>
              </a:rPr>
              <a:t>.</a:t>
            </a:r>
            <a:endParaRPr lang="en-US" sz="13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endParaRPr lang="en-US" sz="15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r>
              <a:rPr lang="es-ES" sz="1300">
                <a:ea typeface="Times New Roman" panose="02020603050405020304" pitchFamily="18" charset="0"/>
                <a:cs typeface="Microsoft Sans Serif" panose="020B0604020202020204" pitchFamily="34" charset="0"/>
              </a:rPr>
              <a:t>La aparición de nuevas tecnologías como Internet de las Cosas (IoT).</a:t>
            </a:r>
            <a:endParaRPr lang="en-US" sz="1500" dirty="0">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r>
              <a:rPr lang="es-ES" sz="1300">
                <a:ea typeface="Times New Roman" panose="02020603050405020304" pitchFamily="18" charset="0"/>
                <a:cs typeface="Microsoft Sans Serif" panose="020B0604020202020204" pitchFamily="34" charset="0"/>
              </a:rPr>
              <a:t>Preocupación por la sostenibilidad medioambiental (por ejemplo, los recursos consumidos por las TIC).</a:t>
            </a:r>
            <a:endParaRPr lang="en-US" sz="1500" dirty="0">
              <a:effectLst/>
              <a:ea typeface="Times New Roman" panose="02020603050405020304" pitchFamily="18" charset="0"/>
              <a:cs typeface="Microsoft Sans Serif" panose="020B0604020202020204" pitchFamily="34" charset="0"/>
            </a:endParaRPr>
          </a:p>
          <a:p>
            <a:pPr marL="342900" lvl="0" indent="-342900" algn="just" fontAlgn="base">
              <a:buFont typeface="Arial Rounded MT Bold" panose="020F0704030504030204" pitchFamily="34" charset="77"/>
              <a:buChar char="•"/>
            </a:pPr>
            <a:r>
              <a:rPr lang="es-ES" sz="1300">
                <a:ea typeface="Times New Roman" panose="02020603050405020304" pitchFamily="18" charset="0"/>
                <a:cs typeface="Microsoft Sans Serif" panose="020B0604020202020204" pitchFamily="34" charset="0"/>
              </a:rPr>
              <a:t>Situaciones nuevas y contemporáneas (por ejemplo, trabajo a distancia y trabajo híbrido).</a:t>
            </a:r>
            <a:endParaRPr lang="en-US" sz="1300" dirty="0">
              <a:effectLst/>
              <a:ea typeface="Times New Roman" panose="02020603050405020304" pitchFamily="18" charset="0"/>
              <a:cs typeface="Microsoft Sans Serif" panose="020B0604020202020204" pitchFamily="34" charset="0"/>
            </a:endParaRPr>
          </a:p>
        </p:txBody>
      </p:sp>
    </p:spTree>
    <p:extLst>
      <p:ext uri="{BB962C8B-B14F-4D97-AF65-F5344CB8AC3E}">
        <p14:creationId xmlns:p14="http://schemas.microsoft.com/office/powerpoint/2010/main" val="2951718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5542BDAC-D70D-C5EB-3F26-F9277DFF6C62}"/>
              </a:ext>
            </a:extLst>
          </p:cNvPr>
          <p:cNvSpPr/>
          <p:nvPr/>
        </p:nvSpPr>
        <p:spPr>
          <a:xfrm>
            <a:off x="762528" y="1246054"/>
            <a:ext cx="10648421" cy="923330"/>
          </a:xfrm>
          <a:prstGeom prst="rect">
            <a:avLst/>
          </a:prstGeom>
        </p:spPr>
        <p:txBody>
          <a:bodyPr wrap="square">
            <a:spAutoFit/>
          </a:bodyPr>
          <a:lstStyle/>
          <a:p>
            <a:pPr algn="just">
              <a:defRPr/>
            </a:pPr>
            <a:r>
              <a:rPr lang="es-ES">
                <a:ea typeface="Times New Roman" panose="02020603050405020304" pitchFamily="18" charset="0"/>
                <a:cs typeface="Calibri" panose="020F0502020204030204" pitchFamily="34" charset="0"/>
              </a:rPr>
              <a:t>Si estás interesado en saber más sobre las posibilidades y oportunidades derivadas de la puesta en marcha del DigComp, tienes a tu disposición una larga lista de estudios de casos seleccionados por la Comisión Europea como buenas prácticas en la aplicación del marco (haz clic en la imagen para acceder al archivo):</a:t>
            </a:r>
            <a:endParaRPr lang="en-US" sz="1500" i="1" dirty="0">
              <a:ea typeface="Times New Roman" panose="02020603050405020304" pitchFamily="18" charset="0"/>
              <a:cs typeface="Calibri" panose="020F0502020204030204" pitchFamily="34" charset="0"/>
            </a:endParaRPr>
          </a:p>
        </p:txBody>
      </p:sp>
      <p:sp>
        <p:nvSpPr>
          <p:cNvPr id="5" name="TextBox 11">
            <a:extLst>
              <a:ext uri="{FF2B5EF4-FFF2-40B4-BE49-F238E27FC236}">
                <a16:creationId xmlns:a16="http://schemas.microsoft.com/office/drawing/2014/main" id="{7E4BEDC3-4004-C13B-086D-CBAC3D154015}"/>
              </a:ext>
            </a:extLst>
          </p:cNvPr>
          <p:cNvSpPr txBox="1"/>
          <p:nvPr/>
        </p:nvSpPr>
        <p:spPr>
          <a:xfrm>
            <a:off x="762528" y="579940"/>
            <a:ext cx="10057871" cy="646331"/>
          </a:xfrm>
          <a:prstGeom prst="rect">
            <a:avLst/>
          </a:prstGeom>
          <a:noFill/>
        </p:spPr>
        <p:txBody>
          <a:bodyPr wrap="square" rtlCol="0">
            <a:spAutoFit/>
          </a:bodyPr>
          <a:lstStyle/>
          <a:p>
            <a:r>
              <a:rPr lang="es-ES" sz="3600" b="1">
                <a:solidFill>
                  <a:srgbClr val="FAB632"/>
                </a:solidFill>
                <a:ea typeface="Nunito Bold" charset="0"/>
                <a:cs typeface="Arima Madurai Semi" pitchFamily="2" charset="77"/>
              </a:rPr>
              <a:t>Validación práctica del marco DigComp</a:t>
            </a:r>
            <a:endParaRPr lang="en-US" sz="3600" b="1" dirty="0">
              <a:solidFill>
                <a:srgbClr val="FAB632"/>
              </a:solidFill>
              <a:ea typeface="Nunito Bold" charset="0"/>
              <a:cs typeface="Arima Madurai Semi" pitchFamily="2" charset="77"/>
            </a:endParaRPr>
          </a:p>
        </p:txBody>
      </p:sp>
      <p:pic>
        <p:nvPicPr>
          <p:cNvPr id="9218" name="Picture 2" descr="cov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416" y="2513017"/>
            <a:ext cx="4981047" cy="352404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9220" name="Picture 4" descr="cover">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2883" y="2513017"/>
            <a:ext cx="4988066" cy="352901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35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57">
            <a:extLst>
              <a:ext uri="{FF2B5EF4-FFF2-40B4-BE49-F238E27FC236}">
                <a16:creationId xmlns:a16="http://schemas.microsoft.com/office/drawing/2014/main" id="{937ADA07-67DE-E5D0-B252-9995FF3ABB92}"/>
              </a:ext>
            </a:extLst>
          </p:cNvPr>
          <p:cNvSpPr txBox="1"/>
          <p:nvPr/>
        </p:nvSpPr>
        <p:spPr>
          <a:xfrm>
            <a:off x="1604117" y="1717555"/>
            <a:ext cx="8983766" cy="922368"/>
          </a:xfrm>
          <a:prstGeom prst="rect">
            <a:avLst/>
          </a:prstGeom>
          <a:noFill/>
        </p:spPr>
        <p:txBody>
          <a:bodyPr wrap="square" rtlCol="0">
            <a:spAutoFit/>
          </a:bodyPr>
          <a:lstStyle/>
          <a:p>
            <a:pPr>
              <a:lnSpc>
                <a:spcPts val="2220"/>
              </a:lnSpc>
            </a:pPr>
            <a:r>
              <a:rPr lang="es-ES" sz="1600">
                <a:ea typeface="Lato Light" charset="0"/>
                <a:cs typeface="Poppins" pitchFamily="2" charset="77"/>
              </a:rPr>
              <a:t>El Marco Europeo de Competencia Digital de las Personas, a veces denominado DigComp, ofrece un mecanismo para mejorar la competencia digital de los ciudadanos al tiempo que apoya los marcos nacionales y las agendas de competencias digitales.</a:t>
            </a:r>
            <a:endParaRPr lang="en-US" sz="1600" dirty="0">
              <a:ea typeface="Lato Light" charset="0"/>
              <a:cs typeface="Poppins" pitchFamily="2" charset="77"/>
            </a:endParaRPr>
          </a:p>
        </p:txBody>
      </p:sp>
      <p:sp>
        <p:nvSpPr>
          <p:cNvPr id="3" name="Rectangle 58">
            <a:extLst>
              <a:ext uri="{FF2B5EF4-FFF2-40B4-BE49-F238E27FC236}">
                <a16:creationId xmlns:a16="http://schemas.microsoft.com/office/drawing/2014/main" id="{6B319258-F16B-2EB0-0E29-9B57F9FAD53D}"/>
              </a:ext>
            </a:extLst>
          </p:cNvPr>
          <p:cNvSpPr/>
          <p:nvPr/>
        </p:nvSpPr>
        <p:spPr>
          <a:xfrm>
            <a:off x="1604117" y="1384824"/>
            <a:ext cx="1151277" cy="400110"/>
          </a:xfrm>
          <a:prstGeom prst="rect">
            <a:avLst/>
          </a:prstGeom>
        </p:spPr>
        <p:txBody>
          <a:bodyPr wrap="none">
            <a:spAutoFit/>
          </a:bodyPr>
          <a:lstStyle/>
          <a:p>
            <a:pPr algn="ctr"/>
            <a:r>
              <a:rPr lang="en-US" sz="2000" b="1" dirty="0">
                <a:solidFill>
                  <a:srgbClr val="FAB632"/>
                </a:solidFill>
                <a:ea typeface="Roboto" charset="0"/>
                <a:cs typeface="Poppins" pitchFamily="2" charset="77"/>
              </a:rPr>
              <a:t>DigComp</a:t>
            </a:r>
          </a:p>
        </p:txBody>
      </p:sp>
      <p:sp>
        <p:nvSpPr>
          <p:cNvPr id="4" name="Rectangle 28">
            <a:extLst>
              <a:ext uri="{FF2B5EF4-FFF2-40B4-BE49-F238E27FC236}">
                <a16:creationId xmlns:a16="http://schemas.microsoft.com/office/drawing/2014/main" id="{95B9E180-2BEC-1766-D9F4-930972205FFC}"/>
              </a:ext>
            </a:extLst>
          </p:cNvPr>
          <p:cNvSpPr>
            <a:spLocks/>
          </p:cNvSpPr>
          <p:nvPr/>
        </p:nvSpPr>
        <p:spPr bwMode="auto">
          <a:xfrm>
            <a:off x="550864" y="563441"/>
            <a:ext cx="8245474"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US" sz="3600" b="1">
                <a:solidFill>
                  <a:srgbClr val="EA4E46"/>
                </a:solidFill>
                <a:ea typeface="Roboto" charset="0"/>
                <a:cs typeface="Poppins" pitchFamily="2" charset="77"/>
                <a:sym typeface="Bebas Neue" charset="0"/>
              </a:rPr>
              <a:t>Resumen</a:t>
            </a:r>
            <a:endParaRPr lang="en-US" sz="3600" b="1" dirty="0">
              <a:solidFill>
                <a:srgbClr val="EA4E46"/>
              </a:solidFill>
              <a:ea typeface="Roboto" charset="0"/>
              <a:cs typeface="Poppins" pitchFamily="2" charset="77"/>
              <a:sym typeface="Bebas Neue" charset="0"/>
            </a:endParaRPr>
          </a:p>
        </p:txBody>
      </p:sp>
      <p:sp>
        <p:nvSpPr>
          <p:cNvPr id="7" name="CuadroTexto 6">
            <a:extLst>
              <a:ext uri="{FF2B5EF4-FFF2-40B4-BE49-F238E27FC236}">
                <a16:creationId xmlns:a16="http://schemas.microsoft.com/office/drawing/2014/main" id="{3D1A44CC-5B66-0C31-488E-20E25E214311}"/>
              </a:ext>
            </a:extLst>
          </p:cNvPr>
          <p:cNvSpPr txBox="1"/>
          <p:nvPr/>
        </p:nvSpPr>
        <p:spPr>
          <a:xfrm>
            <a:off x="1304082" y="1326645"/>
            <a:ext cx="329551"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
        <p:nvSpPr>
          <p:cNvPr id="8" name="TextBox 57">
            <a:extLst>
              <a:ext uri="{FF2B5EF4-FFF2-40B4-BE49-F238E27FC236}">
                <a16:creationId xmlns:a16="http://schemas.microsoft.com/office/drawing/2014/main" id="{BAAEBED9-E80A-3482-6CBD-7DD6EAF70752}"/>
              </a:ext>
            </a:extLst>
          </p:cNvPr>
          <p:cNvSpPr txBox="1"/>
          <p:nvPr/>
        </p:nvSpPr>
        <p:spPr>
          <a:xfrm>
            <a:off x="3828452" y="2978251"/>
            <a:ext cx="8165205" cy="584775"/>
          </a:xfrm>
          <a:prstGeom prst="rect">
            <a:avLst/>
          </a:prstGeom>
          <a:noFill/>
        </p:spPr>
        <p:txBody>
          <a:bodyPr wrap="square" rtlCol="0">
            <a:spAutoFit/>
          </a:bodyPr>
          <a:lstStyle/>
          <a:p>
            <a:pPr algn="just" fontAlgn="base"/>
            <a:r>
              <a:rPr lang="es-ES" sz="1600">
                <a:effectLst/>
                <a:ea typeface="Times New Roman" panose="02020603050405020304" pitchFamily="18" charset="0"/>
                <a:cs typeface="Calibri" panose="020F0502020204030204" pitchFamily="34" charset="0"/>
              </a:rPr>
              <a:t>DigComp 2.0 se publicó en 2016. Fue una actualización diseñada para aclarar los conceptos y adaptar el contenido a las necesidades cambiantes y a las sugerencias de los usuarios.</a:t>
            </a:r>
            <a:r>
              <a:rPr lang="en-US" sz="1600">
                <a:effectLst/>
                <a:ea typeface="Times New Roman" panose="02020603050405020304" pitchFamily="18" charset="0"/>
                <a:cs typeface="Calibri" panose="020F0502020204030204" pitchFamily="34" charset="0"/>
              </a:rPr>
              <a:t> </a:t>
            </a:r>
            <a:endParaRPr lang="it-IT" sz="1600" dirty="0">
              <a:effectLst/>
              <a:ea typeface="Arial MT"/>
              <a:cs typeface="Arial MT"/>
            </a:endParaRPr>
          </a:p>
        </p:txBody>
      </p:sp>
      <p:sp>
        <p:nvSpPr>
          <p:cNvPr id="9" name="Rectangle 58">
            <a:extLst>
              <a:ext uri="{FF2B5EF4-FFF2-40B4-BE49-F238E27FC236}">
                <a16:creationId xmlns:a16="http://schemas.microsoft.com/office/drawing/2014/main" id="{0C877272-F220-4842-4D58-DD7C1CFC4750}"/>
              </a:ext>
            </a:extLst>
          </p:cNvPr>
          <p:cNvSpPr/>
          <p:nvPr/>
        </p:nvSpPr>
        <p:spPr>
          <a:xfrm>
            <a:off x="3828452" y="2571601"/>
            <a:ext cx="1537600" cy="400110"/>
          </a:xfrm>
          <a:prstGeom prst="rect">
            <a:avLst/>
          </a:prstGeom>
        </p:spPr>
        <p:txBody>
          <a:bodyPr wrap="none">
            <a:spAutoFit/>
          </a:bodyPr>
          <a:lstStyle/>
          <a:p>
            <a:pPr algn="ctr"/>
            <a:r>
              <a:rPr lang="en-US" sz="2000" b="1" dirty="0">
                <a:solidFill>
                  <a:srgbClr val="FAB632"/>
                </a:solidFill>
                <a:ea typeface="Roboto" charset="0"/>
                <a:cs typeface="Poppins" pitchFamily="2" charset="77"/>
              </a:rPr>
              <a:t>DigComp 2.0</a:t>
            </a:r>
          </a:p>
        </p:txBody>
      </p:sp>
      <p:sp>
        <p:nvSpPr>
          <p:cNvPr id="10" name="CuadroTexto 9">
            <a:extLst>
              <a:ext uri="{FF2B5EF4-FFF2-40B4-BE49-F238E27FC236}">
                <a16:creationId xmlns:a16="http://schemas.microsoft.com/office/drawing/2014/main" id="{4247263D-2F68-6194-71DF-873CAFA5448C}"/>
              </a:ext>
            </a:extLst>
          </p:cNvPr>
          <p:cNvSpPr txBox="1"/>
          <p:nvPr/>
        </p:nvSpPr>
        <p:spPr>
          <a:xfrm>
            <a:off x="3548671" y="2493628"/>
            <a:ext cx="329551"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
        <p:nvSpPr>
          <p:cNvPr id="17" name="TextBox 57">
            <a:extLst>
              <a:ext uri="{FF2B5EF4-FFF2-40B4-BE49-F238E27FC236}">
                <a16:creationId xmlns:a16="http://schemas.microsoft.com/office/drawing/2014/main" id="{3613FFA6-CD4C-3149-E2EC-25BA75B76A3E}"/>
              </a:ext>
            </a:extLst>
          </p:cNvPr>
          <p:cNvSpPr txBox="1"/>
          <p:nvPr/>
        </p:nvSpPr>
        <p:spPr>
          <a:xfrm>
            <a:off x="5795506" y="3916917"/>
            <a:ext cx="6198151" cy="640240"/>
          </a:xfrm>
          <a:prstGeom prst="rect">
            <a:avLst/>
          </a:prstGeom>
          <a:noFill/>
        </p:spPr>
        <p:txBody>
          <a:bodyPr wrap="square" rtlCol="0">
            <a:spAutoFit/>
          </a:bodyPr>
          <a:lstStyle/>
          <a:p>
            <a:pPr>
              <a:lnSpc>
                <a:spcPts val="2220"/>
              </a:lnSpc>
            </a:pPr>
            <a:r>
              <a:rPr lang="es-ES" sz="1600">
                <a:ea typeface="Lato Light" charset="0"/>
                <a:cs typeface="Poppins" pitchFamily="2" charset="77"/>
              </a:rPr>
              <a:t>DigComp 2.1, una versión del marco, se publicó en 2018 y se basó en el modelo conceptual de referencia dado en DigComp 2.0.</a:t>
            </a:r>
            <a:endParaRPr lang="en-US" sz="1600" dirty="0">
              <a:ea typeface="Lato Light" charset="0"/>
              <a:cs typeface="Poppins" pitchFamily="2" charset="77"/>
            </a:endParaRPr>
          </a:p>
        </p:txBody>
      </p:sp>
      <p:sp>
        <p:nvSpPr>
          <p:cNvPr id="18" name="Rectangle 58">
            <a:extLst>
              <a:ext uri="{FF2B5EF4-FFF2-40B4-BE49-F238E27FC236}">
                <a16:creationId xmlns:a16="http://schemas.microsoft.com/office/drawing/2014/main" id="{7FD63D42-58E3-1CA9-9C37-E9B4648A7975}"/>
              </a:ext>
            </a:extLst>
          </p:cNvPr>
          <p:cNvSpPr/>
          <p:nvPr/>
        </p:nvSpPr>
        <p:spPr>
          <a:xfrm>
            <a:off x="5795506" y="3583011"/>
            <a:ext cx="1537600" cy="400110"/>
          </a:xfrm>
          <a:prstGeom prst="rect">
            <a:avLst/>
          </a:prstGeom>
        </p:spPr>
        <p:txBody>
          <a:bodyPr wrap="none">
            <a:spAutoFit/>
          </a:bodyPr>
          <a:lstStyle/>
          <a:p>
            <a:pPr algn="ctr"/>
            <a:r>
              <a:rPr lang="en-US" sz="2000" b="1" dirty="0">
                <a:solidFill>
                  <a:srgbClr val="FAB632"/>
                </a:solidFill>
                <a:ea typeface="Roboto" charset="0"/>
                <a:cs typeface="Poppins" pitchFamily="2" charset="77"/>
              </a:rPr>
              <a:t>DigComp 2.1</a:t>
            </a:r>
          </a:p>
        </p:txBody>
      </p:sp>
      <p:sp>
        <p:nvSpPr>
          <p:cNvPr id="19" name="CuadroTexto 18">
            <a:extLst>
              <a:ext uri="{FF2B5EF4-FFF2-40B4-BE49-F238E27FC236}">
                <a16:creationId xmlns:a16="http://schemas.microsoft.com/office/drawing/2014/main" id="{F83558B3-24CD-4182-C0A9-97857EB83CDA}"/>
              </a:ext>
            </a:extLst>
          </p:cNvPr>
          <p:cNvSpPr txBox="1"/>
          <p:nvPr/>
        </p:nvSpPr>
        <p:spPr>
          <a:xfrm>
            <a:off x="5633068" y="3475290"/>
            <a:ext cx="329551"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
        <p:nvSpPr>
          <p:cNvPr id="20" name="TextBox 57">
            <a:extLst>
              <a:ext uri="{FF2B5EF4-FFF2-40B4-BE49-F238E27FC236}">
                <a16:creationId xmlns:a16="http://schemas.microsoft.com/office/drawing/2014/main" id="{336C45C5-EE40-869E-61C4-E725A323544C}"/>
              </a:ext>
            </a:extLst>
          </p:cNvPr>
          <p:cNvSpPr txBox="1"/>
          <p:nvPr/>
        </p:nvSpPr>
        <p:spPr>
          <a:xfrm>
            <a:off x="7951651" y="4986600"/>
            <a:ext cx="4042006" cy="584775"/>
          </a:xfrm>
          <a:prstGeom prst="rect">
            <a:avLst/>
          </a:prstGeom>
          <a:noFill/>
        </p:spPr>
        <p:txBody>
          <a:bodyPr wrap="square" rtlCol="0">
            <a:spAutoFit/>
          </a:bodyPr>
          <a:lstStyle/>
          <a:p>
            <a:pPr>
              <a:defRPr/>
            </a:pPr>
            <a:r>
              <a:rPr lang="es-ES" altLang="es-ES" sz="1600">
                <a:latin typeface="Calibri" panose="020F0502020204030204" pitchFamily="34" charset="0"/>
                <a:cs typeface="Calibri" panose="020F0502020204030204" pitchFamily="34" charset="0"/>
              </a:rPr>
              <a:t>Se incluyen más de 250 nuevos ejemplos de conocimientos, destrezas y actitudes.</a:t>
            </a:r>
            <a:endParaRPr lang="en-GB" altLang="es-ES" sz="2000" dirty="0">
              <a:cs typeface="Calibri" panose="020F0502020204030204" pitchFamily="34" charset="0"/>
            </a:endParaRPr>
          </a:p>
        </p:txBody>
      </p:sp>
      <p:sp>
        <p:nvSpPr>
          <p:cNvPr id="21" name="Rectangle 58">
            <a:extLst>
              <a:ext uri="{FF2B5EF4-FFF2-40B4-BE49-F238E27FC236}">
                <a16:creationId xmlns:a16="http://schemas.microsoft.com/office/drawing/2014/main" id="{5A5FAAA9-7316-ABD8-30B5-73E3456F8876}"/>
              </a:ext>
            </a:extLst>
          </p:cNvPr>
          <p:cNvSpPr/>
          <p:nvPr/>
        </p:nvSpPr>
        <p:spPr>
          <a:xfrm>
            <a:off x="7951651" y="4625684"/>
            <a:ext cx="1537600" cy="400110"/>
          </a:xfrm>
          <a:prstGeom prst="rect">
            <a:avLst/>
          </a:prstGeom>
        </p:spPr>
        <p:txBody>
          <a:bodyPr wrap="none">
            <a:spAutoFit/>
          </a:bodyPr>
          <a:lstStyle/>
          <a:p>
            <a:pPr algn="ctr"/>
            <a:r>
              <a:rPr lang="en-US" sz="2000" b="1" dirty="0">
                <a:solidFill>
                  <a:srgbClr val="FAB632"/>
                </a:solidFill>
                <a:ea typeface="Roboto" charset="0"/>
                <a:cs typeface="Poppins" pitchFamily="2" charset="77"/>
              </a:rPr>
              <a:t>DigComp 2.2</a:t>
            </a:r>
          </a:p>
        </p:txBody>
      </p:sp>
      <p:sp>
        <p:nvSpPr>
          <p:cNvPr id="22" name="CuadroTexto 21">
            <a:extLst>
              <a:ext uri="{FF2B5EF4-FFF2-40B4-BE49-F238E27FC236}">
                <a16:creationId xmlns:a16="http://schemas.microsoft.com/office/drawing/2014/main" id="{71BFE534-9019-E1B9-2D08-AF217A517A4A}"/>
              </a:ext>
            </a:extLst>
          </p:cNvPr>
          <p:cNvSpPr txBox="1"/>
          <p:nvPr/>
        </p:nvSpPr>
        <p:spPr>
          <a:xfrm>
            <a:off x="7789213" y="4478769"/>
            <a:ext cx="329551"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Tree>
    <p:extLst>
      <p:ext uri="{BB962C8B-B14F-4D97-AF65-F5344CB8AC3E}">
        <p14:creationId xmlns:p14="http://schemas.microsoft.com/office/powerpoint/2010/main" val="1117483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28">
            <a:extLst>
              <a:ext uri="{FF2B5EF4-FFF2-40B4-BE49-F238E27FC236}">
                <a16:creationId xmlns:a16="http://schemas.microsoft.com/office/drawing/2014/main" id="{A58BF713-33BB-FB57-9A14-44C3A15664BA}"/>
              </a:ext>
            </a:extLst>
          </p:cNvPr>
          <p:cNvSpPr>
            <a:spLocks/>
          </p:cNvSpPr>
          <p:nvPr/>
        </p:nvSpPr>
        <p:spPr bwMode="auto">
          <a:xfrm>
            <a:off x="550864" y="267874"/>
            <a:ext cx="8245474"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square" lIns="0" tIns="0" rIns="0" bIns="0" anchor="ctr">
            <a:spAutoFit/>
          </a:bodyPr>
          <a:lstStyle/>
          <a:p>
            <a:r>
              <a:rPr lang="en-GB" sz="3600" b="1">
                <a:solidFill>
                  <a:srgbClr val="21B4A9"/>
                </a:solidFill>
              </a:rPr>
              <a:t>Test de autoevaluación:</a:t>
            </a:r>
            <a:endParaRPr lang="en-GB" sz="3600" b="1" dirty="0">
              <a:solidFill>
                <a:srgbClr val="21B4A9"/>
              </a:solidFill>
            </a:endParaRPr>
          </a:p>
        </p:txBody>
      </p:sp>
      <p:grpSp>
        <p:nvGrpSpPr>
          <p:cNvPr id="2" name="Gruppo 1"/>
          <p:cNvGrpSpPr/>
          <p:nvPr/>
        </p:nvGrpSpPr>
        <p:grpSpPr>
          <a:xfrm>
            <a:off x="1432736" y="857646"/>
            <a:ext cx="9326528" cy="5862645"/>
            <a:chOff x="523348" y="924321"/>
            <a:chExt cx="9326528" cy="5862645"/>
          </a:xfrm>
        </p:grpSpPr>
        <p:sp>
          <p:nvSpPr>
            <p:cNvPr id="11" name="Rectángulo 10">
              <a:extLst>
                <a:ext uri="{FF2B5EF4-FFF2-40B4-BE49-F238E27FC236}">
                  <a16:creationId xmlns:a16="http://schemas.microsoft.com/office/drawing/2014/main" id="{48BD6354-DAE3-FDD2-9126-269674E76A8A}"/>
                </a:ext>
              </a:extLst>
            </p:cNvPr>
            <p:cNvSpPr/>
            <p:nvPr/>
          </p:nvSpPr>
          <p:spPr>
            <a:xfrm>
              <a:off x="523348" y="924321"/>
              <a:ext cx="4518286" cy="1837678"/>
            </a:xfrm>
            <a:prstGeom prst="rect">
              <a:avLst/>
            </a:prstGeom>
            <a:noFill/>
            <a:ln>
              <a:solidFill>
                <a:srgbClr val="21B4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redondeado 2">
              <a:extLst>
                <a:ext uri="{FF2B5EF4-FFF2-40B4-BE49-F238E27FC236}">
                  <a16:creationId xmlns:a16="http://schemas.microsoft.com/office/drawing/2014/main" id="{FD367A6C-EBA9-79A8-7837-B419AB6D5FF0}"/>
                </a:ext>
              </a:extLst>
            </p:cNvPr>
            <p:cNvSpPr/>
            <p:nvPr/>
          </p:nvSpPr>
          <p:spPr>
            <a:xfrm>
              <a:off x="523348" y="924321"/>
              <a:ext cx="4518286" cy="422030"/>
            </a:xfrm>
            <a:prstGeom prst="roundRect">
              <a:avLst/>
            </a:prstGeom>
            <a:solidFill>
              <a:srgbClr val="21B4A9"/>
            </a:solidFill>
            <a:ln>
              <a:solidFill>
                <a:srgbClr val="21B4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¿Cuándo se publicó DigComp 2.2?</a:t>
              </a:r>
              <a:endParaRPr lang="en-GB" dirty="0"/>
            </a:p>
          </p:txBody>
        </p:sp>
        <p:sp>
          <p:nvSpPr>
            <p:cNvPr id="8" name="TextBox 59">
              <a:extLst>
                <a:ext uri="{FF2B5EF4-FFF2-40B4-BE49-F238E27FC236}">
                  <a16:creationId xmlns:a16="http://schemas.microsoft.com/office/drawing/2014/main" id="{36E3134E-5D90-7486-82EB-DDE31CCFC4A8}"/>
                </a:ext>
              </a:extLst>
            </p:cNvPr>
            <p:cNvSpPr txBox="1"/>
            <p:nvPr/>
          </p:nvSpPr>
          <p:spPr>
            <a:xfrm>
              <a:off x="813305" y="1306402"/>
              <a:ext cx="1035444" cy="1416093"/>
            </a:xfrm>
            <a:prstGeom prst="rect">
              <a:avLst/>
            </a:prstGeom>
            <a:noFill/>
          </p:spPr>
          <p:txBody>
            <a:bodyPr wrap="square" rtlCol="0">
              <a:spAutoFit/>
            </a:bodyPr>
            <a:lstStyle/>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2020</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2021</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2022</a:t>
              </a:r>
            </a:p>
          </p:txBody>
        </p:sp>
        <p:sp>
          <p:nvSpPr>
            <p:cNvPr id="12" name="Rectángulo 11">
              <a:extLst>
                <a:ext uri="{FF2B5EF4-FFF2-40B4-BE49-F238E27FC236}">
                  <a16:creationId xmlns:a16="http://schemas.microsoft.com/office/drawing/2014/main" id="{4E9A5348-FCF9-A995-E603-4FC64C50A981}"/>
                </a:ext>
              </a:extLst>
            </p:cNvPr>
            <p:cNvSpPr/>
            <p:nvPr/>
          </p:nvSpPr>
          <p:spPr>
            <a:xfrm>
              <a:off x="5331590" y="924321"/>
              <a:ext cx="4518286" cy="1837678"/>
            </a:xfrm>
            <a:prstGeom prst="rect">
              <a:avLst/>
            </a:prstGeom>
            <a:noFill/>
            <a:ln>
              <a:solidFill>
                <a:srgbClr val="FAB6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redondeado 2">
              <a:extLst>
                <a:ext uri="{FF2B5EF4-FFF2-40B4-BE49-F238E27FC236}">
                  <a16:creationId xmlns:a16="http://schemas.microsoft.com/office/drawing/2014/main" id="{1A53E313-0DC3-5B6E-338C-9BF294AE31D4}"/>
                </a:ext>
              </a:extLst>
            </p:cNvPr>
            <p:cNvSpPr/>
            <p:nvPr/>
          </p:nvSpPr>
          <p:spPr>
            <a:xfrm>
              <a:off x="5331590" y="924321"/>
              <a:ext cx="4518286" cy="422030"/>
            </a:xfrm>
            <a:prstGeom prst="roundRect">
              <a:avLst/>
            </a:prstGeom>
            <a:solidFill>
              <a:srgbClr val="FAB632"/>
            </a:solidFill>
            <a:ln>
              <a:solidFill>
                <a:srgbClr val="FAB6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a:t>¿Cuántas áreas de competencia tiene DigComp?</a:t>
              </a:r>
              <a:endParaRPr lang="en-GB" sz="1600" dirty="0"/>
            </a:p>
          </p:txBody>
        </p:sp>
        <p:sp>
          <p:nvSpPr>
            <p:cNvPr id="15" name="TextBox 59">
              <a:extLst>
                <a:ext uri="{FF2B5EF4-FFF2-40B4-BE49-F238E27FC236}">
                  <a16:creationId xmlns:a16="http://schemas.microsoft.com/office/drawing/2014/main" id="{9F684A7D-2502-889D-AD01-A82D5FD65C00}"/>
                </a:ext>
              </a:extLst>
            </p:cNvPr>
            <p:cNvSpPr txBox="1"/>
            <p:nvPr/>
          </p:nvSpPr>
          <p:spPr>
            <a:xfrm>
              <a:off x="5621547" y="1306402"/>
              <a:ext cx="1035444" cy="1416093"/>
            </a:xfrm>
            <a:prstGeom prst="rect">
              <a:avLst/>
            </a:prstGeom>
            <a:noFill/>
          </p:spPr>
          <p:txBody>
            <a:bodyPr wrap="square" rtlCol="0">
              <a:spAutoFit/>
            </a:bodyPr>
            <a:lstStyle/>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3</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4</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5</a:t>
              </a:r>
            </a:p>
          </p:txBody>
        </p:sp>
        <p:sp>
          <p:nvSpPr>
            <p:cNvPr id="17" name="Rectángulo 16">
              <a:extLst>
                <a:ext uri="{FF2B5EF4-FFF2-40B4-BE49-F238E27FC236}">
                  <a16:creationId xmlns:a16="http://schemas.microsoft.com/office/drawing/2014/main" id="{CBA2D687-85CD-D36B-FF71-A9FBE53280CA}"/>
                </a:ext>
              </a:extLst>
            </p:cNvPr>
            <p:cNvSpPr/>
            <p:nvPr/>
          </p:nvSpPr>
          <p:spPr>
            <a:xfrm>
              <a:off x="523348" y="3001874"/>
              <a:ext cx="4518286" cy="1837678"/>
            </a:xfrm>
            <a:prstGeom prst="rect">
              <a:avLst/>
            </a:prstGeom>
            <a:noFill/>
            <a:ln>
              <a:solidFill>
                <a:srgbClr val="EA4E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redondeado 2">
              <a:extLst>
                <a:ext uri="{FF2B5EF4-FFF2-40B4-BE49-F238E27FC236}">
                  <a16:creationId xmlns:a16="http://schemas.microsoft.com/office/drawing/2014/main" id="{9B376885-B5A0-0D84-31FF-068CA7DB7104}"/>
                </a:ext>
              </a:extLst>
            </p:cNvPr>
            <p:cNvSpPr/>
            <p:nvPr/>
          </p:nvSpPr>
          <p:spPr>
            <a:xfrm>
              <a:off x="523348" y="3001874"/>
              <a:ext cx="4518286" cy="422030"/>
            </a:xfrm>
            <a:prstGeom prst="roundRect">
              <a:avLst/>
            </a:prstGeom>
            <a:solidFill>
              <a:srgbClr val="EA4E46"/>
            </a:solidFill>
            <a:ln>
              <a:solidFill>
                <a:srgbClr val="EA4E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La IA y el internet de las cosas se incluyen en:</a:t>
              </a:r>
              <a:endParaRPr lang="es-ES" dirty="0"/>
            </a:p>
          </p:txBody>
        </p:sp>
        <p:sp>
          <p:nvSpPr>
            <p:cNvPr id="20" name="TextBox 59">
              <a:extLst>
                <a:ext uri="{FF2B5EF4-FFF2-40B4-BE49-F238E27FC236}">
                  <a16:creationId xmlns:a16="http://schemas.microsoft.com/office/drawing/2014/main" id="{4F0CB8F7-6904-7B27-42F0-BE74C5AF6A24}"/>
                </a:ext>
              </a:extLst>
            </p:cNvPr>
            <p:cNvSpPr txBox="1"/>
            <p:nvPr/>
          </p:nvSpPr>
          <p:spPr>
            <a:xfrm>
              <a:off x="813305" y="3383955"/>
              <a:ext cx="3051124" cy="1416093"/>
            </a:xfrm>
            <a:prstGeom prst="rect">
              <a:avLst/>
            </a:prstGeom>
            <a:noFill/>
          </p:spPr>
          <p:txBody>
            <a:bodyPr wrap="square" rtlCol="0">
              <a:spAutoFit/>
            </a:bodyPr>
            <a:lstStyle/>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DigComp</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DigComp 2.0</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DigComp 2.2</a:t>
              </a:r>
            </a:p>
          </p:txBody>
        </p:sp>
        <p:sp>
          <p:nvSpPr>
            <p:cNvPr id="22" name="Rectángulo 21">
              <a:extLst>
                <a:ext uri="{FF2B5EF4-FFF2-40B4-BE49-F238E27FC236}">
                  <a16:creationId xmlns:a16="http://schemas.microsoft.com/office/drawing/2014/main" id="{E3AFAB4E-158C-AA74-7C67-3431439FBF02}"/>
                </a:ext>
              </a:extLst>
            </p:cNvPr>
            <p:cNvSpPr/>
            <p:nvPr/>
          </p:nvSpPr>
          <p:spPr>
            <a:xfrm>
              <a:off x="5331590" y="3021670"/>
              <a:ext cx="4518286" cy="1837678"/>
            </a:xfrm>
            <a:prstGeom prst="rect">
              <a:avLst/>
            </a:prstGeom>
            <a:noFill/>
            <a:ln>
              <a:solidFill>
                <a:srgbClr val="21B4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Rectángulo redondeado 2">
              <a:extLst>
                <a:ext uri="{FF2B5EF4-FFF2-40B4-BE49-F238E27FC236}">
                  <a16:creationId xmlns:a16="http://schemas.microsoft.com/office/drawing/2014/main" id="{7AA4056B-DE9C-25A0-B7EA-7CC004411C2D}"/>
                </a:ext>
              </a:extLst>
            </p:cNvPr>
            <p:cNvSpPr/>
            <p:nvPr/>
          </p:nvSpPr>
          <p:spPr>
            <a:xfrm>
              <a:off x="5331590" y="3021670"/>
              <a:ext cx="4518286" cy="422030"/>
            </a:xfrm>
            <a:prstGeom prst="roundRect">
              <a:avLst/>
            </a:prstGeom>
            <a:solidFill>
              <a:srgbClr val="21B4A9"/>
            </a:solidFill>
            <a:ln>
              <a:solidFill>
                <a:srgbClr val="21B4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Un nuevo elemento de DigComp 2.2 era:</a:t>
              </a:r>
              <a:endParaRPr lang="en-GB" dirty="0"/>
            </a:p>
          </p:txBody>
        </p:sp>
        <p:sp>
          <p:nvSpPr>
            <p:cNvPr id="25" name="TextBox 59">
              <a:extLst>
                <a:ext uri="{FF2B5EF4-FFF2-40B4-BE49-F238E27FC236}">
                  <a16:creationId xmlns:a16="http://schemas.microsoft.com/office/drawing/2014/main" id="{7CED6AEE-1E23-0C4B-58E9-5C8E82CB90C4}"/>
                </a:ext>
              </a:extLst>
            </p:cNvPr>
            <p:cNvSpPr txBox="1"/>
            <p:nvPr/>
          </p:nvSpPr>
          <p:spPr>
            <a:xfrm>
              <a:off x="5621546" y="3403751"/>
              <a:ext cx="4228329" cy="1402563"/>
            </a:xfrm>
            <a:prstGeom prst="rect">
              <a:avLst/>
            </a:prstGeom>
            <a:noFill/>
          </p:spPr>
          <p:txBody>
            <a:bodyPr wrap="square" rtlCol="0">
              <a:spAutoFit/>
            </a:bodyPr>
            <a:lstStyle/>
            <a:p>
              <a:pPr marL="342900" indent="-342900">
                <a:lnSpc>
                  <a:spcPts val="3600"/>
                </a:lnSpc>
                <a:buAutoNum type="alphaLcPeriod"/>
              </a:pPr>
              <a:r>
                <a:rPr lang="es-ES" sz="1400" dirty="0">
                  <a:ea typeface="Lato Light" panose="020F0502020204030203" pitchFamily="34" charset="0"/>
                  <a:cs typeface="Abhaya Libre" panose="02000603000000000000" pitchFamily="2" charset="77"/>
                </a:rPr>
                <a:t>Una amplia participación de las partes interesadas</a:t>
              </a:r>
              <a:endParaRPr lang="en-US" sz="1400" dirty="0">
                <a:ea typeface="Lato Light" panose="020F0502020204030203" pitchFamily="34" charset="0"/>
                <a:cs typeface="Abhaya Libre" panose="02000603000000000000" pitchFamily="2" charset="77"/>
              </a:endParaRPr>
            </a:p>
            <a:p>
              <a:pPr marL="342900" indent="-342900">
                <a:lnSpc>
                  <a:spcPts val="3600"/>
                </a:lnSpc>
                <a:buAutoNum type="alphaLcPeriod"/>
              </a:pPr>
              <a:r>
                <a:rPr lang="es-ES" sz="1400" dirty="0">
                  <a:ea typeface="Lato Light" panose="020F0502020204030203" pitchFamily="34" charset="0"/>
                  <a:cs typeface="Abhaya Libre" panose="02000603000000000000" pitchFamily="2" charset="77"/>
                </a:rPr>
                <a:t>La definición de competencia digital</a:t>
              </a:r>
              <a:endParaRPr lang="en-US" sz="1400" dirty="0">
                <a:ea typeface="Lato Light" panose="020F0502020204030203" pitchFamily="34" charset="0"/>
                <a:cs typeface="Abhaya Libre" panose="02000603000000000000" pitchFamily="2" charset="77"/>
              </a:endParaRPr>
            </a:p>
            <a:p>
              <a:pPr marL="342900" indent="-342900">
                <a:lnSpc>
                  <a:spcPts val="3600"/>
                </a:lnSpc>
                <a:buAutoNum type="alphaLcPeriod"/>
              </a:pPr>
              <a:r>
                <a:rPr lang="es-ES" sz="1400" dirty="0">
                  <a:ea typeface="Lato Light" panose="020F0502020204030203" pitchFamily="34" charset="0"/>
                  <a:cs typeface="Abhaya Libre" panose="02000603000000000000" pitchFamily="2" charset="77"/>
                </a:rPr>
                <a:t>La inclusión de los niveles del MEC</a:t>
              </a:r>
              <a:endParaRPr lang="en-US" sz="1400" dirty="0">
                <a:ea typeface="Lato Light" panose="020F0502020204030203" pitchFamily="34" charset="0"/>
                <a:cs typeface="Abhaya Libre" panose="02000603000000000000" pitchFamily="2" charset="77"/>
              </a:endParaRPr>
            </a:p>
          </p:txBody>
        </p:sp>
        <p:sp>
          <p:nvSpPr>
            <p:cNvPr id="32" name="Rectángulo 31">
              <a:extLst>
                <a:ext uri="{FF2B5EF4-FFF2-40B4-BE49-F238E27FC236}">
                  <a16:creationId xmlns:a16="http://schemas.microsoft.com/office/drawing/2014/main" id="{7FD24C3A-1E71-1242-AB69-73DE74EC3031}"/>
                </a:ext>
              </a:extLst>
            </p:cNvPr>
            <p:cNvSpPr/>
            <p:nvPr/>
          </p:nvSpPr>
          <p:spPr>
            <a:xfrm>
              <a:off x="2954985" y="4949288"/>
              <a:ext cx="4518286" cy="1837678"/>
            </a:xfrm>
            <a:prstGeom prst="rect">
              <a:avLst/>
            </a:prstGeom>
            <a:noFill/>
            <a:ln>
              <a:solidFill>
                <a:srgbClr val="FAB6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Rectángulo redondeado 2">
              <a:extLst>
                <a:ext uri="{FF2B5EF4-FFF2-40B4-BE49-F238E27FC236}">
                  <a16:creationId xmlns:a16="http://schemas.microsoft.com/office/drawing/2014/main" id="{F874651E-567B-3E48-135B-076292839DE2}"/>
                </a:ext>
              </a:extLst>
            </p:cNvPr>
            <p:cNvSpPr/>
            <p:nvPr/>
          </p:nvSpPr>
          <p:spPr>
            <a:xfrm>
              <a:off x="2961527" y="4950179"/>
              <a:ext cx="4518286" cy="523588"/>
            </a:xfrm>
            <a:prstGeom prst="roundRect">
              <a:avLst/>
            </a:prstGeom>
            <a:solidFill>
              <a:srgbClr val="FAB632"/>
            </a:solidFill>
            <a:ln>
              <a:solidFill>
                <a:srgbClr val="FAB6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¿Cuántos ejemplos ofrece DigComp 2.2?</a:t>
              </a:r>
              <a:endParaRPr lang="en-GB" dirty="0"/>
            </a:p>
          </p:txBody>
        </p:sp>
        <p:sp>
          <p:nvSpPr>
            <p:cNvPr id="35" name="TextBox 59">
              <a:extLst>
                <a:ext uri="{FF2B5EF4-FFF2-40B4-BE49-F238E27FC236}">
                  <a16:creationId xmlns:a16="http://schemas.microsoft.com/office/drawing/2014/main" id="{674A5952-A0EB-9863-C11F-8431C65043C7}"/>
                </a:ext>
              </a:extLst>
            </p:cNvPr>
            <p:cNvSpPr txBox="1"/>
            <p:nvPr/>
          </p:nvSpPr>
          <p:spPr>
            <a:xfrm>
              <a:off x="3244942" y="5331369"/>
              <a:ext cx="1035444" cy="1416093"/>
            </a:xfrm>
            <a:prstGeom prst="rect">
              <a:avLst/>
            </a:prstGeom>
            <a:noFill/>
          </p:spPr>
          <p:txBody>
            <a:bodyPr wrap="square" rtlCol="0">
              <a:spAutoFit/>
            </a:bodyPr>
            <a:lstStyle/>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150</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200</a:t>
              </a:r>
            </a:p>
            <a:p>
              <a:pPr marL="342900" indent="-342900">
                <a:lnSpc>
                  <a:spcPts val="3600"/>
                </a:lnSpc>
                <a:buAutoNum type="alphaLcPeriod"/>
              </a:pPr>
              <a:r>
                <a:rPr lang="en-US" sz="1600" dirty="0">
                  <a:ea typeface="Lato Light" panose="020F0502020204030203" pitchFamily="34" charset="0"/>
                  <a:cs typeface="Abhaya Libre" panose="02000603000000000000" pitchFamily="2" charset="77"/>
                </a:rPr>
                <a:t>250</a:t>
              </a:r>
            </a:p>
          </p:txBody>
        </p:sp>
      </p:grpSp>
    </p:spTree>
    <p:extLst>
      <p:ext uri="{BB962C8B-B14F-4D97-AF65-F5344CB8AC3E}">
        <p14:creationId xmlns:p14="http://schemas.microsoft.com/office/powerpoint/2010/main" val="3371436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253372E-8299-CFC5-ECA7-F43CCA02F264}"/>
              </a:ext>
            </a:extLst>
          </p:cNvPr>
          <p:cNvSpPr txBox="1"/>
          <p:nvPr/>
        </p:nvSpPr>
        <p:spPr>
          <a:xfrm>
            <a:off x="4757147" y="3299819"/>
            <a:ext cx="1950869" cy="400110"/>
          </a:xfrm>
          <a:prstGeom prst="rect">
            <a:avLst/>
          </a:prstGeom>
          <a:noFill/>
        </p:spPr>
        <p:txBody>
          <a:bodyPr wrap="square">
            <a:spAutoFit/>
          </a:bodyPr>
          <a:lstStyle/>
          <a:p>
            <a:r>
              <a:rPr lang="es-ES" sz="2000" b="1" dirty="0">
                <a:solidFill>
                  <a:srgbClr val="EA4E46"/>
                </a:solidFill>
              </a:rPr>
              <a:t>moreproject.eu</a:t>
            </a:r>
          </a:p>
        </p:txBody>
      </p:sp>
      <p:pic>
        <p:nvPicPr>
          <p:cNvPr id="6" name="Imagen 5">
            <a:extLst>
              <a:ext uri="{FF2B5EF4-FFF2-40B4-BE49-F238E27FC236}">
                <a16:creationId xmlns:a16="http://schemas.microsoft.com/office/drawing/2014/main" id="{11ACDBC3-9678-20DC-880B-3CFA0228D875}"/>
              </a:ext>
            </a:extLst>
          </p:cNvPr>
          <p:cNvPicPr>
            <a:picLocks noChangeAspect="1"/>
          </p:cNvPicPr>
          <p:nvPr/>
        </p:nvPicPr>
        <p:blipFill rotWithShape="1">
          <a:blip r:embed="rId2">
            <a:extLst>
              <a:ext uri="{28A0092B-C50C-407E-A947-70E740481C1C}">
                <a14:useLocalDpi xmlns:a14="http://schemas.microsoft.com/office/drawing/2010/main" val="0"/>
              </a:ext>
            </a:extLst>
          </a:blip>
          <a:srcRect l="17326" t="38447" r="19050" b="33333"/>
          <a:stretch/>
        </p:blipFill>
        <p:spPr>
          <a:xfrm>
            <a:off x="9123889" y="327888"/>
            <a:ext cx="2766269" cy="1225704"/>
          </a:xfrm>
          <a:prstGeom prst="rect">
            <a:avLst/>
          </a:prstGeom>
        </p:spPr>
      </p:pic>
      <p:sp>
        <p:nvSpPr>
          <p:cNvPr id="4" name="CuadroTexto 4">
            <a:extLst>
              <a:ext uri="{FF2B5EF4-FFF2-40B4-BE49-F238E27FC236}">
                <a16:creationId xmlns:a16="http://schemas.microsoft.com/office/drawing/2014/main" id="{5253372E-8299-CFC5-ECA7-F43CCA02F264}"/>
              </a:ext>
            </a:extLst>
          </p:cNvPr>
          <p:cNvSpPr txBox="1"/>
          <p:nvPr/>
        </p:nvSpPr>
        <p:spPr>
          <a:xfrm>
            <a:off x="4027074" y="2400267"/>
            <a:ext cx="3763351" cy="907941"/>
          </a:xfrm>
          <a:prstGeom prst="rect">
            <a:avLst/>
          </a:prstGeom>
          <a:noFill/>
        </p:spPr>
        <p:txBody>
          <a:bodyPr wrap="square">
            <a:spAutoFit/>
          </a:bodyPr>
          <a:lstStyle/>
          <a:p>
            <a:r>
              <a:rPr lang="es-ES" sz="5300" b="1" dirty="0"/>
              <a:t>GRACIAS!!</a:t>
            </a:r>
          </a:p>
        </p:txBody>
      </p:sp>
    </p:spTree>
    <p:extLst>
      <p:ext uri="{BB962C8B-B14F-4D97-AF65-F5344CB8AC3E}">
        <p14:creationId xmlns:p14="http://schemas.microsoft.com/office/powerpoint/2010/main" val="3131914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CA1A93D8-94C5-0D15-38A4-0363CD976E15}"/>
              </a:ext>
            </a:extLst>
          </p:cNvPr>
          <p:cNvSpPr/>
          <p:nvPr/>
        </p:nvSpPr>
        <p:spPr>
          <a:xfrm>
            <a:off x="927097" y="1428954"/>
            <a:ext cx="3867854" cy="369332"/>
          </a:xfrm>
          <a:prstGeom prst="rect">
            <a:avLst/>
          </a:prstGeom>
        </p:spPr>
        <p:txBody>
          <a:bodyPr wrap="none">
            <a:spAutoFit/>
          </a:bodyPr>
          <a:lstStyle/>
          <a:p>
            <a:pPr algn="just"/>
            <a:r>
              <a:rPr lang="es-ES">
                <a:ea typeface="Calibri" panose="020F0502020204030204" pitchFamily="34" charset="0"/>
                <a:cs typeface="Times New Roman" panose="02020603050405020304" pitchFamily="18" charset="0"/>
              </a:rPr>
              <a:t>Al final de este módulo serás capaz de</a:t>
            </a:r>
            <a:r>
              <a:rPr lang="en-GB">
                <a:ea typeface="Calibri" panose="020F0502020204030204" pitchFamily="34" charset="0"/>
                <a:cs typeface="Times New Roman" panose="02020603050405020304" pitchFamily="18" charset="0"/>
              </a:rPr>
              <a:t>:</a:t>
            </a:r>
            <a:endParaRPr lang="en-GB" dirty="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9075F4DA-1D2D-2E85-798B-2E20901FABB7}"/>
              </a:ext>
            </a:extLst>
          </p:cNvPr>
          <p:cNvSpPr txBox="1"/>
          <p:nvPr/>
        </p:nvSpPr>
        <p:spPr>
          <a:xfrm>
            <a:off x="925734" y="1998079"/>
            <a:ext cx="5916500" cy="369332"/>
          </a:xfrm>
          <a:prstGeom prst="rect">
            <a:avLst/>
          </a:prstGeom>
          <a:noFill/>
        </p:spPr>
        <p:txBody>
          <a:bodyPr wrap="square" rtlCol="0">
            <a:spAutoFit/>
          </a:bodyPr>
          <a:lstStyle/>
          <a:p>
            <a:pPr lvl="0"/>
            <a:r>
              <a:rPr lang="en-GB" b="1">
                <a:solidFill>
                  <a:srgbClr val="21B4A9"/>
                </a:solidFill>
              </a:rPr>
              <a:t>Objetivo </a:t>
            </a:r>
            <a:r>
              <a:rPr lang="en-GB" b="1" dirty="0">
                <a:solidFill>
                  <a:srgbClr val="21B4A9"/>
                </a:solidFill>
              </a:rPr>
              <a:t>1:</a:t>
            </a:r>
            <a:r>
              <a:rPr lang="en-GB" b="1">
                <a:solidFill>
                  <a:srgbClr val="21B4A9"/>
                </a:solidFill>
              </a:rPr>
              <a:t>	Aprender qué es </a:t>
            </a:r>
            <a:r>
              <a:rPr lang="en-GB" b="1" dirty="0">
                <a:solidFill>
                  <a:srgbClr val="21B4A9"/>
                </a:solidFill>
              </a:rPr>
              <a:t>DigComp</a:t>
            </a:r>
          </a:p>
        </p:txBody>
      </p:sp>
      <p:sp>
        <p:nvSpPr>
          <p:cNvPr id="8" name="CuadroTexto 7">
            <a:extLst>
              <a:ext uri="{FF2B5EF4-FFF2-40B4-BE49-F238E27FC236}">
                <a16:creationId xmlns:a16="http://schemas.microsoft.com/office/drawing/2014/main" id="{85ED44BF-40AF-2BEE-0357-B22F72454536}"/>
              </a:ext>
            </a:extLst>
          </p:cNvPr>
          <p:cNvSpPr txBox="1"/>
          <p:nvPr/>
        </p:nvSpPr>
        <p:spPr>
          <a:xfrm>
            <a:off x="925732" y="2714175"/>
            <a:ext cx="7923300" cy="369332"/>
          </a:xfrm>
          <a:prstGeom prst="rect">
            <a:avLst/>
          </a:prstGeom>
          <a:noFill/>
        </p:spPr>
        <p:txBody>
          <a:bodyPr wrap="square" rtlCol="0">
            <a:spAutoFit/>
          </a:bodyPr>
          <a:lstStyle/>
          <a:p>
            <a:pPr lvl="0"/>
            <a:r>
              <a:rPr lang="en-GB" b="1">
                <a:solidFill>
                  <a:srgbClr val="FAB632"/>
                </a:solidFill>
              </a:rPr>
              <a:t>Objetivo </a:t>
            </a:r>
            <a:r>
              <a:rPr lang="en-GB" b="1" dirty="0">
                <a:solidFill>
                  <a:srgbClr val="FAB632"/>
                </a:solidFill>
              </a:rPr>
              <a:t>2:</a:t>
            </a:r>
            <a:r>
              <a:rPr lang="en-GB" b="1">
                <a:solidFill>
                  <a:srgbClr val="FAB632"/>
                </a:solidFill>
              </a:rPr>
              <a:t>	</a:t>
            </a:r>
            <a:r>
              <a:rPr lang="es-ES" b="1">
                <a:solidFill>
                  <a:srgbClr val="FAB632"/>
                </a:solidFill>
              </a:rPr>
              <a:t> Conocer las actualizaciones de la versión 2.2 de DigComp</a:t>
            </a:r>
            <a:endParaRPr lang="en-GB" b="1" dirty="0">
              <a:solidFill>
                <a:srgbClr val="FAB632"/>
              </a:solidFill>
            </a:endParaRPr>
          </a:p>
        </p:txBody>
      </p:sp>
      <p:sp>
        <p:nvSpPr>
          <p:cNvPr id="9" name="CuadroTexto 8">
            <a:extLst>
              <a:ext uri="{FF2B5EF4-FFF2-40B4-BE49-F238E27FC236}">
                <a16:creationId xmlns:a16="http://schemas.microsoft.com/office/drawing/2014/main" id="{F344EB84-98E8-0309-1362-1627A0474B0A}"/>
              </a:ext>
            </a:extLst>
          </p:cNvPr>
          <p:cNvSpPr txBox="1"/>
          <p:nvPr/>
        </p:nvSpPr>
        <p:spPr>
          <a:xfrm>
            <a:off x="916116" y="3468332"/>
            <a:ext cx="6797374" cy="369332"/>
          </a:xfrm>
          <a:prstGeom prst="rect">
            <a:avLst/>
          </a:prstGeom>
          <a:noFill/>
        </p:spPr>
        <p:txBody>
          <a:bodyPr wrap="none" rtlCol="0">
            <a:spAutoFit/>
          </a:bodyPr>
          <a:lstStyle/>
          <a:p>
            <a:pPr lvl="0"/>
            <a:r>
              <a:rPr lang="en-GB" b="1">
                <a:solidFill>
                  <a:srgbClr val="EA4E46"/>
                </a:solidFill>
              </a:rPr>
              <a:t>Objetivo </a:t>
            </a:r>
            <a:r>
              <a:rPr lang="en-GB" b="1" dirty="0">
                <a:solidFill>
                  <a:srgbClr val="EA4E46"/>
                </a:solidFill>
              </a:rPr>
              <a:t>3:</a:t>
            </a:r>
            <a:r>
              <a:rPr lang="en-GB" b="1">
                <a:solidFill>
                  <a:srgbClr val="EA4E46"/>
                </a:solidFill>
              </a:rPr>
              <a:t>	</a:t>
            </a:r>
            <a:r>
              <a:rPr lang="es-ES" b="1">
                <a:solidFill>
                  <a:srgbClr val="EA4E46"/>
                </a:solidFill>
              </a:rPr>
              <a:t> Comprender la facilidad de uso de la herramienta</a:t>
            </a:r>
            <a:endParaRPr lang="en-GB" b="1" dirty="0">
              <a:solidFill>
                <a:srgbClr val="EA4E46"/>
              </a:solidFill>
            </a:endParaRPr>
          </a:p>
        </p:txBody>
      </p:sp>
      <p:sp>
        <p:nvSpPr>
          <p:cNvPr id="12" name="CuadroTexto 11">
            <a:extLst>
              <a:ext uri="{FF2B5EF4-FFF2-40B4-BE49-F238E27FC236}">
                <a16:creationId xmlns:a16="http://schemas.microsoft.com/office/drawing/2014/main" id="{09AB429A-ED9C-DFC4-79F0-9A10ADFDBA4D}"/>
              </a:ext>
            </a:extLst>
          </p:cNvPr>
          <p:cNvSpPr txBox="1"/>
          <p:nvPr/>
        </p:nvSpPr>
        <p:spPr>
          <a:xfrm>
            <a:off x="599478" y="585038"/>
            <a:ext cx="4576204" cy="791307"/>
          </a:xfrm>
          <a:prstGeom prst="rect">
            <a:avLst/>
          </a:prstGeom>
          <a:noFill/>
        </p:spPr>
        <p:txBody>
          <a:bodyPr wrap="square">
            <a:spAutoFit/>
          </a:bodyPr>
          <a:lstStyle/>
          <a:p>
            <a:pPr>
              <a:lnSpc>
                <a:spcPts val="6000"/>
              </a:lnSpc>
            </a:pPr>
            <a:r>
              <a:rPr lang="en-US" sz="3600" b="1">
                <a:solidFill>
                  <a:srgbClr val="FAB632"/>
                </a:solidFill>
                <a:cs typeface="Arima Madurai Semi" pitchFamily="2" charset="77"/>
              </a:rPr>
              <a:t>Objectivos y metas:</a:t>
            </a:r>
            <a:endParaRPr lang="es-ES" sz="3600" dirty="0">
              <a:solidFill>
                <a:srgbClr val="FAB632"/>
              </a:solidFill>
            </a:endParaRPr>
          </a:p>
        </p:txBody>
      </p:sp>
      <p:sp>
        <p:nvSpPr>
          <p:cNvPr id="14" name="Hexágono 13">
            <a:extLst>
              <a:ext uri="{FF2B5EF4-FFF2-40B4-BE49-F238E27FC236}">
                <a16:creationId xmlns:a16="http://schemas.microsoft.com/office/drawing/2014/main" id="{0E8A8AD6-1489-684A-6482-F07AB13B34F3}"/>
              </a:ext>
            </a:extLst>
          </p:cNvPr>
          <p:cNvSpPr/>
          <p:nvPr/>
        </p:nvSpPr>
        <p:spPr>
          <a:xfrm>
            <a:off x="615376" y="2781968"/>
            <a:ext cx="284085" cy="233746"/>
          </a:xfrm>
          <a:prstGeom prst="hexagon">
            <a:avLst/>
          </a:prstGeom>
          <a:noFill/>
          <a:ln>
            <a:solidFill>
              <a:srgbClr val="FAB63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b="1"/>
          </a:p>
        </p:txBody>
      </p:sp>
      <p:sp>
        <p:nvSpPr>
          <p:cNvPr id="15" name="Hexágono 14">
            <a:extLst>
              <a:ext uri="{FF2B5EF4-FFF2-40B4-BE49-F238E27FC236}">
                <a16:creationId xmlns:a16="http://schemas.microsoft.com/office/drawing/2014/main" id="{7E426769-34E4-624B-CB35-98F1820F97A5}"/>
              </a:ext>
            </a:extLst>
          </p:cNvPr>
          <p:cNvSpPr/>
          <p:nvPr/>
        </p:nvSpPr>
        <p:spPr>
          <a:xfrm>
            <a:off x="615376" y="3536125"/>
            <a:ext cx="284085" cy="233746"/>
          </a:xfrm>
          <a:prstGeom prst="hexagon">
            <a:avLst/>
          </a:prstGeom>
          <a:noFill/>
          <a:ln>
            <a:solidFill>
              <a:srgbClr val="EA4E4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b="1"/>
          </a:p>
        </p:txBody>
      </p:sp>
      <p:sp>
        <p:nvSpPr>
          <p:cNvPr id="16" name="Hexágono 15">
            <a:extLst>
              <a:ext uri="{FF2B5EF4-FFF2-40B4-BE49-F238E27FC236}">
                <a16:creationId xmlns:a16="http://schemas.microsoft.com/office/drawing/2014/main" id="{1F308F90-D007-A240-4700-CA2C63F00806}"/>
              </a:ext>
            </a:extLst>
          </p:cNvPr>
          <p:cNvSpPr/>
          <p:nvPr/>
        </p:nvSpPr>
        <p:spPr>
          <a:xfrm>
            <a:off x="601557" y="2058938"/>
            <a:ext cx="284085" cy="233746"/>
          </a:xfrm>
          <a:prstGeom prst="hexagon">
            <a:avLst/>
          </a:prstGeom>
          <a:noFill/>
          <a:ln>
            <a:solidFill>
              <a:srgbClr val="21B4A9"/>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b="1"/>
          </a:p>
        </p:txBody>
      </p:sp>
    </p:spTree>
    <p:extLst>
      <p:ext uri="{BB962C8B-B14F-4D97-AF65-F5344CB8AC3E}">
        <p14:creationId xmlns:p14="http://schemas.microsoft.com/office/powerpoint/2010/main" val="4008914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uppo 2"/>
          <p:cNvGrpSpPr/>
          <p:nvPr/>
        </p:nvGrpSpPr>
        <p:grpSpPr>
          <a:xfrm>
            <a:off x="2987667" y="909875"/>
            <a:ext cx="6198546" cy="5038250"/>
            <a:chOff x="1371282" y="616799"/>
            <a:chExt cx="6198546" cy="5038250"/>
          </a:xfrm>
        </p:grpSpPr>
        <p:sp>
          <p:nvSpPr>
            <p:cNvPr id="2" name="TextBox 26">
              <a:extLst>
                <a:ext uri="{FF2B5EF4-FFF2-40B4-BE49-F238E27FC236}">
                  <a16:creationId xmlns:a16="http://schemas.microsoft.com/office/drawing/2014/main" id="{A063C3C6-BB53-6512-8041-CBDDF288BFD6}"/>
                </a:ext>
              </a:extLst>
            </p:cNvPr>
            <p:cNvSpPr txBox="1"/>
            <p:nvPr/>
          </p:nvSpPr>
          <p:spPr>
            <a:xfrm>
              <a:off x="5527899" y="1953405"/>
              <a:ext cx="2041929" cy="380169"/>
            </a:xfrm>
            <a:prstGeom prst="rect">
              <a:avLst/>
            </a:prstGeom>
            <a:noFill/>
          </p:spPr>
          <p:txBody>
            <a:bodyPr wrap="square" rtlCol="0">
              <a:spAutoFit/>
            </a:bodyPr>
            <a:lstStyle/>
            <a:p>
              <a:pPr>
                <a:lnSpc>
                  <a:spcPts val="2500"/>
                </a:lnSpc>
              </a:pPr>
              <a:r>
                <a:rPr lang="en-GB" sz="1400" dirty="0">
                  <a:ea typeface="Lato Light" panose="020F0502020204030203" pitchFamily="34" charset="0"/>
                  <a:cs typeface="Abhaya Libre" panose="02000603000000000000" pitchFamily="2" charset="77"/>
                </a:rPr>
                <a:t>DigComp 2.2 en </a:t>
              </a:r>
              <a:r>
                <a:rPr lang="en-GB" sz="1400" dirty="0" err="1">
                  <a:ea typeface="Lato Light" panose="020F0502020204030203" pitchFamily="34" charset="0"/>
                  <a:cs typeface="Abhaya Libre" panose="02000603000000000000" pitchFamily="2" charset="77"/>
                </a:rPr>
                <a:t>acción</a:t>
              </a:r>
              <a:endParaRPr lang="en-GB" sz="1400" dirty="0">
                <a:ea typeface="Lato Light" panose="020F0502020204030203" pitchFamily="34" charset="0"/>
                <a:cs typeface="Abhaya Libre" panose="02000603000000000000" pitchFamily="2" charset="77"/>
              </a:endParaRPr>
            </a:p>
          </p:txBody>
        </p:sp>
        <p:sp>
          <p:nvSpPr>
            <p:cNvPr id="5" name="TextBox 29">
              <a:extLst>
                <a:ext uri="{FF2B5EF4-FFF2-40B4-BE49-F238E27FC236}">
                  <a16:creationId xmlns:a16="http://schemas.microsoft.com/office/drawing/2014/main" id="{14DD4DEF-8DB4-6053-837A-71D9AFB0B9C1}"/>
                </a:ext>
              </a:extLst>
            </p:cNvPr>
            <p:cNvSpPr txBox="1"/>
            <p:nvPr/>
          </p:nvSpPr>
          <p:spPr>
            <a:xfrm>
              <a:off x="5535776" y="1268809"/>
              <a:ext cx="1951971" cy="584775"/>
            </a:xfrm>
            <a:prstGeom prst="rect">
              <a:avLst/>
            </a:prstGeom>
            <a:noFill/>
          </p:spPr>
          <p:txBody>
            <a:bodyPr wrap="square" rtlCol="0">
              <a:spAutoFit/>
            </a:bodyPr>
            <a:lstStyle/>
            <a:p>
              <a:r>
                <a:rPr lang="en-US" sz="1600" b="1">
                  <a:solidFill>
                    <a:srgbClr val="EA4E46"/>
                  </a:solidFill>
                  <a:ea typeface="Nunito Bold" charset="0"/>
                  <a:cs typeface="Abhaya Libre SemiBold" panose="02000603000000000000" pitchFamily="2" charset="77"/>
                </a:rPr>
                <a:t>Definición de Competencia Digital</a:t>
              </a:r>
              <a:endParaRPr lang="en-US" sz="1600" b="1" dirty="0">
                <a:solidFill>
                  <a:srgbClr val="EA4E46"/>
                </a:solidFill>
                <a:ea typeface="Nunito Bold" charset="0"/>
                <a:cs typeface="Abhaya Libre SemiBold" panose="02000603000000000000" pitchFamily="2" charset="77"/>
              </a:endParaRPr>
            </a:p>
          </p:txBody>
        </p:sp>
        <p:sp>
          <p:nvSpPr>
            <p:cNvPr id="6" name="TextBox 30">
              <a:extLst>
                <a:ext uri="{FF2B5EF4-FFF2-40B4-BE49-F238E27FC236}">
                  <a16:creationId xmlns:a16="http://schemas.microsoft.com/office/drawing/2014/main" id="{77A485F4-3CA6-79D5-696A-6130E70FADCD}"/>
                </a:ext>
              </a:extLst>
            </p:cNvPr>
            <p:cNvSpPr txBox="1"/>
            <p:nvPr/>
          </p:nvSpPr>
          <p:spPr>
            <a:xfrm>
              <a:off x="1708235" y="1640122"/>
              <a:ext cx="2400167" cy="1054135"/>
            </a:xfrm>
            <a:prstGeom prst="rect">
              <a:avLst/>
            </a:prstGeom>
            <a:noFill/>
          </p:spPr>
          <p:txBody>
            <a:bodyPr wrap="square" rtlCol="0">
              <a:spAutoFit/>
            </a:bodyPr>
            <a:lstStyle/>
            <a:p>
              <a:pPr>
                <a:lnSpc>
                  <a:spcPts val="2500"/>
                </a:lnSpc>
              </a:pPr>
              <a:r>
                <a:rPr lang="en-US" sz="1400" dirty="0">
                  <a:ea typeface="Lato Light" panose="020F0502020204030203" pitchFamily="34" charset="0"/>
                  <a:cs typeface="Abhaya Libre" panose="02000603000000000000" pitchFamily="2" charset="77"/>
                </a:rPr>
                <a:t>DigComp</a:t>
              </a:r>
            </a:p>
            <a:p>
              <a:pPr>
                <a:lnSpc>
                  <a:spcPts val="2500"/>
                </a:lnSpc>
              </a:pPr>
              <a:r>
                <a:rPr lang="en-US" sz="1400">
                  <a:ea typeface="Lato Light" panose="020F0502020204030203" pitchFamily="34" charset="0"/>
                  <a:cs typeface="Abhaya Libre" panose="02000603000000000000" pitchFamily="2" charset="77"/>
                </a:rPr>
                <a:t>Estructura de </a:t>
              </a:r>
              <a:r>
                <a:rPr lang="en-US" sz="1400" dirty="0">
                  <a:ea typeface="Lato Light" panose="020F0502020204030203" pitchFamily="34" charset="0"/>
                  <a:cs typeface="Abhaya Libre" panose="02000603000000000000" pitchFamily="2" charset="77"/>
                </a:rPr>
                <a:t>DigComp</a:t>
              </a:r>
            </a:p>
            <a:p>
              <a:pPr>
                <a:lnSpc>
                  <a:spcPts val="2500"/>
                </a:lnSpc>
              </a:pPr>
              <a:r>
                <a:rPr lang="en-US" sz="1400" dirty="0">
                  <a:ea typeface="Lato Light" panose="020F0502020204030203" pitchFamily="34" charset="0"/>
                  <a:cs typeface="Abhaya Libre" panose="02000603000000000000" pitchFamily="2" charset="77"/>
                </a:rPr>
                <a:t>DigComp 2.1</a:t>
              </a:r>
            </a:p>
          </p:txBody>
        </p:sp>
        <p:sp>
          <p:nvSpPr>
            <p:cNvPr id="7" name="TextBox 31">
              <a:extLst>
                <a:ext uri="{FF2B5EF4-FFF2-40B4-BE49-F238E27FC236}">
                  <a16:creationId xmlns:a16="http://schemas.microsoft.com/office/drawing/2014/main" id="{8E8AC566-283A-0A1B-78D2-D3D0C0AD36C3}"/>
                </a:ext>
              </a:extLst>
            </p:cNvPr>
            <p:cNvSpPr txBox="1"/>
            <p:nvPr/>
          </p:nvSpPr>
          <p:spPr>
            <a:xfrm>
              <a:off x="1716298" y="1311730"/>
              <a:ext cx="2205860" cy="338554"/>
            </a:xfrm>
            <a:prstGeom prst="rect">
              <a:avLst/>
            </a:prstGeom>
            <a:noFill/>
          </p:spPr>
          <p:txBody>
            <a:bodyPr wrap="square" rtlCol="0">
              <a:spAutoFit/>
            </a:bodyPr>
            <a:lstStyle/>
            <a:p>
              <a:r>
                <a:rPr lang="en-US" sz="1600" b="1">
                  <a:solidFill>
                    <a:srgbClr val="21B4A9"/>
                  </a:solidFill>
                  <a:ea typeface="Nunito Bold" charset="0"/>
                  <a:cs typeface="Abhaya Libre SemiBold" panose="02000603000000000000" pitchFamily="2" charset="77"/>
                </a:rPr>
                <a:t>Historia DigComp </a:t>
              </a:r>
              <a:endParaRPr lang="en-US" sz="1600" b="1" dirty="0">
                <a:solidFill>
                  <a:srgbClr val="21B4A9"/>
                </a:solidFill>
                <a:ea typeface="Nunito Bold" charset="0"/>
                <a:cs typeface="Abhaya Libre SemiBold" panose="02000603000000000000" pitchFamily="2" charset="77"/>
              </a:endParaRPr>
            </a:p>
          </p:txBody>
        </p:sp>
        <p:sp>
          <p:nvSpPr>
            <p:cNvPr id="8" name="TextBox 21">
              <a:extLst>
                <a:ext uri="{FF2B5EF4-FFF2-40B4-BE49-F238E27FC236}">
                  <a16:creationId xmlns:a16="http://schemas.microsoft.com/office/drawing/2014/main" id="{C775DD3A-1C18-934A-44D8-CABE89914C88}"/>
                </a:ext>
              </a:extLst>
            </p:cNvPr>
            <p:cNvSpPr txBox="1"/>
            <p:nvPr/>
          </p:nvSpPr>
          <p:spPr>
            <a:xfrm>
              <a:off x="3141384" y="4033628"/>
              <a:ext cx="2400167" cy="380169"/>
            </a:xfrm>
            <a:prstGeom prst="rect">
              <a:avLst/>
            </a:prstGeom>
            <a:noFill/>
          </p:spPr>
          <p:txBody>
            <a:bodyPr wrap="square" rtlCol="0">
              <a:spAutoFit/>
            </a:bodyPr>
            <a:lstStyle/>
            <a:p>
              <a:pPr algn="r">
                <a:lnSpc>
                  <a:spcPts val="2500"/>
                </a:lnSpc>
              </a:pPr>
              <a:r>
                <a:rPr lang="en-US" sz="1400" dirty="0" err="1">
                  <a:ea typeface="Lato Light" panose="020F0502020204030203" pitchFamily="34" charset="0"/>
                  <a:cs typeface="Abhaya Libre" panose="02000603000000000000" pitchFamily="2" charset="77"/>
                </a:rPr>
                <a:t>DigComp</a:t>
              </a:r>
              <a:r>
                <a:rPr lang="en-US" sz="1400" dirty="0">
                  <a:ea typeface="Lato Light" panose="020F0502020204030203" pitchFamily="34" charset="0"/>
                  <a:cs typeface="Abhaya Libre" panose="02000603000000000000" pitchFamily="2" charset="77"/>
                </a:rPr>
                <a:t> 2.2 </a:t>
              </a:r>
              <a:r>
                <a:rPr lang="en-US" sz="1400" dirty="0" err="1">
                  <a:ea typeface="Lato Light" panose="020F0502020204030203" pitchFamily="34" charset="0"/>
                  <a:cs typeface="Abhaya Libre" panose="02000603000000000000" pitchFamily="2" charset="77"/>
                </a:rPr>
                <a:t>actualización</a:t>
              </a:r>
              <a:endParaRPr lang="en-US" sz="1400" dirty="0">
                <a:ea typeface="Lato Light" panose="020F0502020204030203" pitchFamily="34" charset="0"/>
                <a:cs typeface="Abhaya Libre" panose="02000603000000000000" pitchFamily="2" charset="77"/>
              </a:endParaRPr>
            </a:p>
          </p:txBody>
        </p:sp>
        <p:sp>
          <p:nvSpPr>
            <p:cNvPr id="9" name="TextBox 22">
              <a:extLst>
                <a:ext uri="{FF2B5EF4-FFF2-40B4-BE49-F238E27FC236}">
                  <a16:creationId xmlns:a16="http://schemas.microsoft.com/office/drawing/2014/main" id="{C2F0F6C9-72D9-2CD8-3E03-942BD3E33F65}"/>
                </a:ext>
              </a:extLst>
            </p:cNvPr>
            <p:cNvSpPr txBox="1"/>
            <p:nvPr/>
          </p:nvSpPr>
          <p:spPr>
            <a:xfrm>
              <a:off x="3595148" y="3595392"/>
              <a:ext cx="2199908" cy="338554"/>
            </a:xfrm>
            <a:prstGeom prst="rect">
              <a:avLst/>
            </a:prstGeom>
            <a:noFill/>
          </p:spPr>
          <p:txBody>
            <a:bodyPr wrap="square" rtlCol="0">
              <a:spAutoFit/>
            </a:bodyPr>
            <a:lstStyle/>
            <a:p>
              <a:r>
                <a:rPr lang="en-US" sz="1600" b="1" dirty="0">
                  <a:solidFill>
                    <a:srgbClr val="FAB632"/>
                  </a:solidFill>
                  <a:ea typeface="Nunito Bold" charset="0"/>
                  <a:cs typeface="Abhaya Libre SemiBold" panose="02000603000000000000" pitchFamily="2" charset="77"/>
                </a:rPr>
                <a:t>DigComp 2.2</a:t>
              </a:r>
            </a:p>
          </p:txBody>
        </p:sp>
        <p:sp>
          <p:nvSpPr>
            <p:cNvPr id="10" name="Hexágono 9">
              <a:extLst>
                <a:ext uri="{FF2B5EF4-FFF2-40B4-BE49-F238E27FC236}">
                  <a16:creationId xmlns:a16="http://schemas.microsoft.com/office/drawing/2014/main" id="{700DD875-2451-F87D-A0F3-872600E8B8B5}"/>
                </a:ext>
              </a:extLst>
            </p:cNvPr>
            <p:cNvSpPr/>
            <p:nvPr/>
          </p:nvSpPr>
          <p:spPr>
            <a:xfrm>
              <a:off x="3316284" y="3662199"/>
              <a:ext cx="284085" cy="233746"/>
            </a:xfrm>
            <a:prstGeom prst="hexagon">
              <a:avLst/>
            </a:prstGeom>
            <a:noFill/>
            <a:ln>
              <a:solidFill>
                <a:srgbClr val="FAB63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2" name="Hexágono 11">
              <a:extLst>
                <a:ext uri="{FF2B5EF4-FFF2-40B4-BE49-F238E27FC236}">
                  <a16:creationId xmlns:a16="http://schemas.microsoft.com/office/drawing/2014/main" id="{A1520AF7-7D75-4A99-4098-DF0F175E1FA0}"/>
                </a:ext>
              </a:extLst>
            </p:cNvPr>
            <p:cNvSpPr/>
            <p:nvPr/>
          </p:nvSpPr>
          <p:spPr>
            <a:xfrm>
              <a:off x="1482762" y="1359170"/>
              <a:ext cx="284085" cy="233746"/>
            </a:xfrm>
            <a:prstGeom prst="hexagon">
              <a:avLst/>
            </a:prstGeom>
            <a:noFill/>
            <a:ln>
              <a:solidFill>
                <a:srgbClr val="21B4A9"/>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3" name="Hexágono 12">
              <a:extLst>
                <a:ext uri="{FF2B5EF4-FFF2-40B4-BE49-F238E27FC236}">
                  <a16:creationId xmlns:a16="http://schemas.microsoft.com/office/drawing/2014/main" id="{8C5AC1FB-85F9-44B7-5B73-59A274771E61}"/>
                </a:ext>
              </a:extLst>
            </p:cNvPr>
            <p:cNvSpPr/>
            <p:nvPr/>
          </p:nvSpPr>
          <p:spPr>
            <a:xfrm>
              <a:off x="5261934" y="1369040"/>
              <a:ext cx="284085" cy="233746"/>
            </a:xfrm>
            <a:prstGeom prst="hexagon">
              <a:avLst/>
            </a:prstGeom>
            <a:noFill/>
            <a:ln>
              <a:solidFill>
                <a:srgbClr val="EA4E4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6" name="Hexágono 15">
              <a:extLst>
                <a:ext uri="{FF2B5EF4-FFF2-40B4-BE49-F238E27FC236}">
                  <a16:creationId xmlns:a16="http://schemas.microsoft.com/office/drawing/2014/main" id="{2373009D-8EAD-DE54-C1F0-681E2DF05650}"/>
                </a:ext>
              </a:extLst>
            </p:cNvPr>
            <p:cNvSpPr/>
            <p:nvPr/>
          </p:nvSpPr>
          <p:spPr>
            <a:xfrm rot="5400000">
              <a:off x="3069364" y="3172175"/>
              <a:ext cx="2638784" cy="2326964"/>
            </a:xfrm>
            <a:prstGeom prst="hexagon">
              <a:avLst/>
            </a:prstGeom>
            <a:noFill/>
            <a:ln>
              <a:solidFill>
                <a:srgbClr val="EA4E4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7" name="Hexágono 16">
              <a:extLst>
                <a:ext uri="{FF2B5EF4-FFF2-40B4-BE49-F238E27FC236}">
                  <a16:creationId xmlns:a16="http://schemas.microsoft.com/office/drawing/2014/main" id="{B46DE24D-9478-920F-864E-C09D9DEBE847}"/>
                </a:ext>
              </a:extLst>
            </p:cNvPr>
            <p:cNvSpPr/>
            <p:nvPr/>
          </p:nvSpPr>
          <p:spPr>
            <a:xfrm rot="5400000">
              <a:off x="1215372" y="895049"/>
              <a:ext cx="2638784" cy="2326964"/>
            </a:xfrm>
            <a:prstGeom prst="hexagon">
              <a:avLst/>
            </a:prstGeom>
            <a:noFill/>
            <a:ln>
              <a:solidFill>
                <a:srgbClr val="FAB63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8" name="Hexágono 17">
              <a:extLst>
                <a:ext uri="{FF2B5EF4-FFF2-40B4-BE49-F238E27FC236}">
                  <a16:creationId xmlns:a16="http://schemas.microsoft.com/office/drawing/2014/main" id="{01FC57E3-FDD7-55C3-B04B-DAFB2B4D9907}"/>
                </a:ext>
              </a:extLst>
            </p:cNvPr>
            <p:cNvSpPr/>
            <p:nvPr/>
          </p:nvSpPr>
          <p:spPr>
            <a:xfrm rot="5400000">
              <a:off x="5004873" y="895049"/>
              <a:ext cx="2638784" cy="2326964"/>
            </a:xfrm>
            <a:prstGeom prst="hexagon">
              <a:avLst/>
            </a:prstGeom>
            <a:noFill/>
            <a:ln>
              <a:solidFill>
                <a:srgbClr val="FAB63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0" name="CuadroTexto 19">
              <a:extLst>
                <a:ext uri="{FF2B5EF4-FFF2-40B4-BE49-F238E27FC236}">
                  <a16:creationId xmlns:a16="http://schemas.microsoft.com/office/drawing/2014/main" id="{0A38A549-76FD-6E57-D291-B6EED3BA8E98}"/>
                </a:ext>
              </a:extLst>
            </p:cNvPr>
            <p:cNvSpPr txBox="1"/>
            <p:nvPr/>
          </p:nvSpPr>
          <p:spPr>
            <a:xfrm>
              <a:off x="1484998" y="1657913"/>
              <a:ext cx="270419"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
          <p:nvSpPr>
            <p:cNvPr id="22" name="CuadroTexto 21">
              <a:extLst>
                <a:ext uri="{FF2B5EF4-FFF2-40B4-BE49-F238E27FC236}">
                  <a16:creationId xmlns:a16="http://schemas.microsoft.com/office/drawing/2014/main" id="{8A7A2897-4C93-375F-D330-11BDCA564025}"/>
                </a:ext>
              </a:extLst>
            </p:cNvPr>
            <p:cNvSpPr txBox="1"/>
            <p:nvPr/>
          </p:nvSpPr>
          <p:spPr>
            <a:xfrm>
              <a:off x="3232395" y="4049015"/>
              <a:ext cx="270419" cy="400110"/>
            </a:xfrm>
            <a:prstGeom prst="rect">
              <a:avLst/>
            </a:prstGeom>
            <a:noFill/>
          </p:spPr>
          <p:txBody>
            <a:bodyPr wrap="square" rtlCol="0">
              <a:spAutoFit/>
            </a:bodyPr>
            <a:lstStyle/>
            <a:p>
              <a:r>
                <a:rPr lang="es-ES" sz="2000" dirty="0">
                  <a:solidFill>
                    <a:srgbClr val="FAB632"/>
                  </a:solidFill>
                </a:rPr>
                <a:t>+</a:t>
              </a:r>
              <a:endParaRPr lang="es-ES" sz="2000" dirty="0">
                <a:solidFill>
                  <a:srgbClr val="21B4A9"/>
                </a:solidFill>
              </a:endParaRPr>
            </a:p>
          </p:txBody>
        </p:sp>
        <p:sp>
          <p:nvSpPr>
            <p:cNvPr id="23" name="CuadroTexto 22">
              <a:extLst>
                <a:ext uri="{FF2B5EF4-FFF2-40B4-BE49-F238E27FC236}">
                  <a16:creationId xmlns:a16="http://schemas.microsoft.com/office/drawing/2014/main" id="{60D365BB-0720-A187-7099-CF15515570BE}"/>
                </a:ext>
              </a:extLst>
            </p:cNvPr>
            <p:cNvSpPr txBox="1"/>
            <p:nvPr/>
          </p:nvSpPr>
          <p:spPr>
            <a:xfrm>
              <a:off x="5282400" y="1972895"/>
              <a:ext cx="270419" cy="400110"/>
            </a:xfrm>
            <a:prstGeom prst="rect">
              <a:avLst/>
            </a:prstGeom>
            <a:noFill/>
          </p:spPr>
          <p:txBody>
            <a:bodyPr wrap="square" rtlCol="0">
              <a:spAutoFit/>
            </a:bodyPr>
            <a:lstStyle/>
            <a:p>
              <a:r>
                <a:rPr lang="es-ES" sz="2000" dirty="0">
                  <a:solidFill>
                    <a:srgbClr val="EA4E46"/>
                  </a:solidFill>
                </a:rPr>
                <a:t>+</a:t>
              </a:r>
              <a:endParaRPr lang="es-ES" sz="2000" dirty="0">
                <a:solidFill>
                  <a:srgbClr val="21B4A9"/>
                </a:solidFill>
              </a:endParaRPr>
            </a:p>
          </p:txBody>
        </p:sp>
        <p:sp>
          <p:nvSpPr>
            <p:cNvPr id="27" name="CuadroTexto 26">
              <a:extLst>
                <a:ext uri="{FF2B5EF4-FFF2-40B4-BE49-F238E27FC236}">
                  <a16:creationId xmlns:a16="http://schemas.microsoft.com/office/drawing/2014/main" id="{776D0560-21FD-4276-CEF9-64B27A0DAB74}"/>
                </a:ext>
              </a:extLst>
            </p:cNvPr>
            <p:cNvSpPr txBox="1"/>
            <p:nvPr/>
          </p:nvSpPr>
          <p:spPr>
            <a:xfrm rot="17903584">
              <a:off x="3029714" y="304527"/>
              <a:ext cx="391119"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
          <p:nvSpPr>
            <p:cNvPr id="28" name="CuadroTexto 27">
              <a:extLst>
                <a:ext uri="{FF2B5EF4-FFF2-40B4-BE49-F238E27FC236}">
                  <a16:creationId xmlns:a16="http://schemas.microsoft.com/office/drawing/2014/main" id="{ADB98AFC-723B-A99F-A41C-8D4F15196B24}"/>
                </a:ext>
              </a:extLst>
            </p:cNvPr>
            <p:cNvSpPr txBox="1"/>
            <p:nvPr/>
          </p:nvSpPr>
          <p:spPr>
            <a:xfrm rot="14709441">
              <a:off x="6793751" y="2685386"/>
              <a:ext cx="391119"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sp>
          <p:nvSpPr>
            <p:cNvPr id="30" name="CuadroTexto 29">
              <a:extLst>
                <a:ext uri="{FF2B5EF4-FFF2-40B4-BE49-F238E27FC236}">
                  <a16:creationId xmlns:a16="http://schemas.microsoft.com/office/drawing/2014/main" id="{7901F1E1-1534-B3D9-62CB-D79BF5A9D49F}"/>
                </a:ext>
              </a:extLst>
            </p:cNvPr>
            <p:cNvSpPr txBox="1"/>
            <p:nvPr/>
          </p:nvSpPr>
          <p:spPr>
            <a:xfrm rot="17903584">
              <a:off x="3439158" y="4939811"/>
              <a:ext cx="391119" cy="1015663"/>
            </a:xfrm>
            <a:prstGeom prst="rect">
              <a:avLst/>
            </a:prstGeom>
            <a:noFill/>
          </p:spPr>
          <p:txBody>
            <a:bodyPr wrap="square" rtlCol="0">
              <a:spAutoFit/>
            </a:bodyPr>
            <a:lstStyle/>
            <a:p>
              <a:r>
                <a:rPr lang="es-ES" sz="2000" dirty="0">
                  <a:solidFill>
                    <a:srgbClr val="EA4E46"/>
                  </a:solidFill>
                </a:rPr>
                <a:t>+</a:t>
              </a:r>
              <a:r>
                <a:rPr lang="es-ES" sz="2000" dirty="0">
                  <a:solidFill>
                    <a:srgbClr val="FAB632"/>
                  </a:solidFill>
                </a:rPr>
                <a:t>+</a:t>
              </a:r>
              <a:r>
                <a:rPr lang="es-ES" sz="2000" dirty="0">
                  <a:solidFill>
                    <a:srgbClr val="21B4A9"/>
                  </a:solidFill>
                </a:rPr>
                <a:t>+</a:t>
              </a:r>
            </a:p>
          </p:txBody>
        </p:sp>
      </p:grpSp>
    </p:spTree>
    <p:extLst>
      <p:ext uri="{BB962C8B-B14F-4D97-AF65-F5344CB8AC3E}">
        <p14:creationId xmlns:p14="http://schemas.microsoft.com/office/powerpoint/2010/main" val="2186135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9" y="339785"/>
            <a:ext cx="8208962" cy="646331"/>
          </a:xfrm>
          <a:prstGeom prst="rect">
            <a:avLst/>
          </a:prstGeom>
          <a:noFill/>
        </p:spPr>
        <p:txBody>
          <a:bodyPr wrap="square" rtlCol="0">
            <a:spAutoFit/>
          </a:bodyPr>
          <a:lstStyle/>
          <a:p>
            <a:r>
              <a:rPr lang="en-US" sz="3600" b="1">
                <a:solidFill>
                  <a:srgbClr val="FAB632"/>
                </a:solidFill>
                <a:ea typeface="Nunito Bold" charset="0"/>
                <a:cs typeface="Arima Madurai Semi" pitchFamily="2" charset="77"/>
              </a:rPr>
              <a:t>Unidad </a:t>
            </a:r>
            <a:r>
              <a:rPr lang="en-US" sz="3600" b="1" dirty="0">
                <a:solidFill>
                  <a:srgbClr val="FAB632"/>
                </a:solidFill>
                <a:ea typeface="Nunito Bold" charset="0"/>
                <a:cs typeface="Arima Madurai Semi" pitchFamily="2" charset="77"/>
              </a:rPr>
              <a:t>1</a:t>
            </a:r>
            <a:r>
              <a:rPr lang="en-US" sz="3600" b="1">
                <a:solidFill>
                  <a:srgbClr val="FAB632"/>
                </a:solidFill>
                <a:ea typeface="Nunito Bold" charset="0"/>
                <a:cs typeface="Arima Madurai Semi" pitchFamily="2" charset="77"/>
              </a:rPr>
              <a:t>: Marco DigComp</a:t>
            </a:r>
            <a:endParaRPr lang="en-US" sz="3600" b="1" dirty="0">
              <a:solidFill>
                <a:srgbClr val="FAB632"/>
              </a:solidFill>
              <a:ea typeface="Nunito Bold" charset="0"/>
              <a:cs typeface="Arima Madurai Semi" pitchFamily="2" charset="77"/>
            </a:endParaRPr>
          </a:p>
        </p:txBody>
      </p:sp>
      <p:sp>
        <p:nvSpPr>
          <p:cNvPr id="7" name="CuadroTexto 6">
            <a:extLst>
              <a:ext uri="{FF2B5EF4-FFF2-40B4-BE49-F238E27FC236}">
                <a16:creationId xmlns:a16="http://schemas.microsoft.com/office/drawing/2014/main" id="{B235D64A-702A-A7DC-A3D0-622708D15D7F}"/>
              </a:ext>
            </a:extLst>
          </p:cNvPr>
          <p:cNvSpPr txBox="1"/>
          <p:nvPr/>
        </p:nvSpPr>
        <p:spPr>
          <a:xfrm>
            <a:off x="762529" y="972362"/>
            <a:ext cx="7693324" cy="461665"/>
          </a:xfrm>
          <a:prstGeom prst="rect">
            <a:avLst/>
          </a:prstGeom>
          <a:noFill/>
        </p:spPr>
        <p:txBody>
          <a:bodyPr wrap="square" rtlCol="0">
            <a:spAutoFit/>
          </a:bodyPr>
          <a:lstStyle/>
          <a:p>
            <a:r>
              <a:rPr lang="en-GB" sz="2400">
                <a:solidFill>
                  <a:srgbClr val="21B4A9"/>
                </a:solidFill>
              </a:rPr>
              <a:t>Sección </a:t>
            </a:r>
            <a:r>
              <a:rPr lang="en-GB" sz="2400" dirty="0">
                <a:solidFill>
                  <a:srgbClr val="21B4A9"/>
                </a:solidFill>
              </a:rPr>
              <a:t>1.1</a:t>
            </a:r>
            <a:r>
              <a:rPr lang="en-GB" sz="2400">
                <a:solidFill>
                  <a:srgbClr val="21B4A9"/>
                </a:solidFill>
              </a:rPr>
              <a:t>: Un paso atrás en la línea temporal</a:t>
            </a:r>
            <a:endParaRPr lang="en-GB" sz="2400" dirty="0">
              <a:solidFill>
                <a:srgbClr val="21B4A9"/>
              </a:solidFill>
            </a:endParaRPr>
          </a:p>
        </p:txBody>
      </p:sp>
      <p:sp>
        <p:nvSpPr>
          <p:cNvPr id="9" name="Rectángulo 7">
            <a:extLst>
              <a:ext uri="{FF2B5EF4-FFF2-40B4-BE49-F238E27FC236}">
                <a16:creationId xmlns:a16="http://schemas.microsoft.com/office/drawing/2014/main" id="{5542BDAC-D70D-C5EB-3F26-F9277DFF6C62}"/>
              </a:ext>
            </a:extLst>
          </p:cNvPr>
          <p:cNvSpPr/>
          <p:nvPr/>
        </p:nvSpPr>
        <p:spPr>
          <a:xfrm>
            <a:off x="762528" y="1416078"/>
            <a:ext cx="7273107" cy="1477328"/>
          </a:xfrm>
          <a:prstGeom prst="rect">
            <a:avLst/>
          </a:prstGeom>
        </p:spPr>
        <p:txBody>
          <a:bodyPr wrap="square">
            <a:spAutoFit/>
          </a:bodyPr>
          <a:lstStyle/>
          <a:p>
            <a:pPr algn="just">
              <a:defRPr/>
            </a:pPr>
            <a:r>
              <a:rPr lang="es-ES" altLang="es-ES">
                <a:cs typeface="Calibri" panose="020F0502020204030204" pitchFamily="34" charset="0"/>
              </a:rPr>
              <a:t>El Marco Europeo de Competencia Digital para las Personas, también conocido como DigComp, establece un modelo de referencia estándar de la UE para fijar las competencias clave que necesitan los ciudadanos para mejorar sus capacidades digitales y sus conocimientos generales de informática.</a:t>
            </a:r>
            <a:endParaRPr lang="en-US" altLang="es-ES" sz="1500" i="1" dirty="0">
              <a:cs typeface="Calibri" panose="020F0502020204030204" pitchFamily="34" charset="0"/>
            </a:endParaRPr>
          </a:p>
        </p:txBody>
      </p:sp>
      <p:pic>
        <p:nvPicPr>
          <p:cNvPr id="1026" name="Picture 2"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5294" y="1246054"/>
            <a:ext cx="3494704" cy="494899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10" name="TextBox 10">
            <a:extLst>
              <a:ext uri="{FF2B5EF4-FFF2-40B4-BE49-F238E27FC236}">
                <a16:creationId xmlns:a16="http://schemas.microsoft.com/office/drawing/2014/main" id="{C926FEF9-2F02-20BE-ADD8-5C9D9085C00B}"/>
              </a:ext>
            </a:extLst>
          </p:cNvPr>
          <p:cNvSpPr txBox="1"/>
          <p:nvPr/>
        </p:nvSpPr>
        <p:spPr>
          <a:xfrm>
            <a:off x="4399082" y="3282026"/>
            <a:ext cx="3385256" cy="2862322"/>
          </a:xfrm>
          <a:prstGeom prst="rect">
            <a:avLst/>
          </a:prstGeom>
          <a:noFill/>
        </p:spPr>
        <p:txBody>
          <a:bodyPr wrap="square" rtlCol="0">
            <a:spAutoFit/>
          </a:bodyPr>
          <a:lstStyle/>
          <a:p>
            <a:pPr algn="just"/>
            <a:r>
              <a:rPr lang="es-ES">
                <a:ea typeface="Nunito Bold" charset="0"/>
                <a:cs typeface="Abhaya Libre Medium" panose="02000603000000000000" pitchFamily="2" charset="77"/>
              </a:rPr>
              <a:t>Desarrollados por el Centro Común de Investigación de la Comisión Europea, los marcos DigComp representan a día de hoy la iniciativa científica más sólida, fiable y multipartita para llegar a un entendimiento común en la UE sobre los pilares fundamentales de la educación digital.</a:t>
            </a:r>
            <a:endParaRPr lang="en-US" dirty="0">
              <a:ea typeface="Nunito Bold" charset="0"/>
              <a:cs typeface="Abhaya Libre Medium" panose="02000603000000000000" pitchFamily="2" charset="77"/>
            </a:endParaRPr>
          </a:p>
        </p:txBody>
      </p:sp>
      <p:sp>
        <p:nvSpPr>
          <p:cNvPr id="11" name="TextBox 13">
            <a:extLst>
              <a:ext uri="{FF2B5EF4-FFF2-40B4-BE49-F238E27FC236}">
                <a16:creationId xmlns:a16="http://schemas.microsoft.com/office/drawing/2014/main" id="{D902BCFB-C788-F285-2557-43D71B9BF434}"/>
              </a:ext>
            </a:extLst>
          </p:cNvPr>
          <p:cNvSpPr txBox="1"/>
          <p:nvPr/>
        </p:nvSpPr>
        <p:spPr>
          <a:xfrm>
            <a:off x="789136" y="3320126"/>
            <a:ext cx="3258990" cy="2031325"/>
          </a:xfrm>
          <a:prstGeom prst="rect">
            <a:avLst/>
          </a:prstGeom>
          <a:noFill/>
        </p:spPr>
        <p:txBody>
          <a:bodyPr wrap="square" rtlCol="0">
            <a:spAutoFit/>
          </a:bodyPr>
          <a:lstStyle/>
          <a:p>
            <a:pPr algn="just"/>
            <a:r>
              <a:rPr lang="es-ES">
                <a:ea typeface="Nunito Bold" charset="0"/>
                <a:cs typeface="Abhaya Libre Medium" panose="02000603000000000000" pitchFamily="2" charset="77"/>
              </a:rPr>
              <a:t>DigComp es la principal fuente de información de varias iniciativas y proyectos nacionales e internacionales destinados a mejorar las competencias digitales de los ciudadanos de la UE.</a:t>
            </a:r>
            <a:endParaRPr lang="en-US" dirty="0">
              <a:ea typeface="Nunito Bold" charset="0"/>
              <a:cs typeface="Abhaya Libre Medium" panose="02000603000000000000" pitchFamily="2" charset="77"/>
            </a:endParaRPr>
          </a:p>
        </p:txBody>
      </p:sp>
      <p:cxnSp>
        <p:nvCxnSpPr>
          <p:cNvPr id="5" name="Connettore diritto 4"/>
          <p:cNvCxnSpPr/>
          <p:nvPr/>
        </p:nvCxnSpPr>
        <p:spPr>
          <a:xfrm>
            <a:off x="4219575" y="2981325"/>
            <a:ext cx="19050" cy="28384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98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9" y="579940"/>
            <a:ext cx="8208962" cy="646331"/>
          </a:xfrm>
          <a:prstGeom prst="rect">
            <a:avLst/>
          </a:prstGeom>
          <a:noFill/>
        </p:spPr>
        <p:txBody>
          <a:bodyPr wrap="square" rtlCol="0">
            <a:spAutoFit/>
          </a:bodyPr>
          <a:lstStyle/>
          <a:p>
            <a:r>
              <a:rPr lang="en-US" sz="3600" b="1">
                <a:solidFill>
                  <a:srgbClr val="FAB632"/>
                </a:solidFill>
                <a:ea typeface="Nunito Bold" charset="0"/>
                <a:cs typeface="Arima Madurai Semi" pitchFamily="2" charset="77"/>
              </a:rPr>
              <a:t>Unidad </a:t>
            </a:r>
            <a:r>
              <a:rPr lang="en-US" sz="3600" b="1" dirty="0">
                <a:solidFill>
                  <a:srgbClr val="FAB632"/>
                </a:solidFill>
                <a:ea typeface="Nunito Bold" charset="0"/>
                <a:cs typeface="Arima Madurai Semi" pitchFamily="2" charset="77"/>
              </a:rPr>
              <a:t>1</a:t>
            </a:r>
            <a:r>
              <a:rPr lang="en-US" sz="3600" b="1">
                <a:solidFill>
                  <a:srgbClr val="FAB632"/>
                </a:solidFill>
                <a:ea typeface="Nunito Bold" charset="0"/>
                <a:cs typeface="Arima Madurai Semi" pitchFamily="2" charset="77"/>
              </a:rPr>
              <a:t>: Marco DigComp</a:t>
            </a:r>
            <a:endParaRPr lang="en-US" sz="3600" b="1" dirty="0">
              <a:solidFill>
                <a:srgbClr val="FAB632"/>
              </a:solidFill>
              <a:ea typeface="Nunito Bold" charset="0"/>
              <a:cs typeface="Arima Madurai Semi" pitchFamily="2" charset="77"/>
            </a:endParaRPr>
          </a:p>
        </p:txBody>
      </p:sp>
      <p:sp>
        <p:nvSpPr>
          <p:cNvPr id="7" name="CuadroTexto 6">
            <a:extLst>
              <a:ext uri="{FF2B5EF4-FFF2-40B4-BE49-F238E27FC236}">
                <a16:creationId xmlns:a16="http://schemas.microsoft.com/office/drawing/2014/main" id="{B235D64A-702A-A7DC-A3D0-622708D15D7F}"/>
              </a:ext>
            </a:extLst>
          </p:cNvPr>
          <p:cNvSpPr txBox="1"/>
          <p:nvPr/>
        </p:nvSpPr>
        <p:spPr>
          <a:xfrm>
            <a:off x="762530" y="1246054"/>
            <a:ext cx="7693324" cy="830997"/>
          </a:xfrm>
          <a:prstGeom prst="rect">
            <a:avLst/>
          </a:prstGeom>
          <a:noFill/>
        </p:spPr>
        <p:txBody>
          <a:bodyPr wrap="square" rtlCol="0">
            <a:spAutoFit/>
          </a:bodyPr>
          <a:lstStyle/>
          <a:p>
            <a:r>
              <a:rPr lang="en-GB" sz="2400">
                <a:solidFill>
                  <a:srgbClr val="21B4A9"/>
                </a:solidFill>
              </a:rPr>
              <a:t>Sección </a:t>
            </a:r>
            <a:r>
              <a:rPr lang="en-GB" sz="2400" dirty="0">
                <a:solidFill>
                  <a:srgbClr val="21B4A9"/>
                </a:solidFill>
              </a:rPr>
              <a:t>1.2</a:t>
            </a:r>
            <a:r>
              <a:rPr lang="en-GB" sz="2400">
                <a:solidFill>
                  <a:srgbClr val="21B4A9"/>
                </a:solidFill>
              </a:rPr>
              <a:t>: </a:t>
            </a:r>
            <a:r>
              <a:rPr lang="es-ES" sz="2400">
                <a:solidFill>
                  <a:srgbClr val="21B4A9"/>
                </a:solidFill>
              </a:rPr>
              <a:t>Un paso atrás en la línea de tiempo... pero no demasiado lejos</a:t>
            </a:r>
            <a:endParaRPr lang="en-GB" sz="2400" dirty="0">
              <a:solidFill>
                <a:srgbClr val="21B4A9"/>
              </a:solidFill>
            </a:endParaRPr>
          </a:p>
        </p:txBody>
      </p:sp>
      <p:sp>
        <p:nvSpPr>
          <p:cNvPr id="10" name="TextBox 10">
            <a:extLst>
              <a:ext uri="{FF2B5EF4-FFF2-40B4-BE49-F238E27FC236}">
                <a16:creationId xmlns:a16="http://schemas.microsoft.com/office/drawing/2014/main" id="{C926FEF9-2F02-20BE-ADD8-5C9D9085C00B}"/>
              </a:ext>
            </a:extLst>
          </p:cNvPr>
          <p:cNvSpPr txBox="1"/>
          <p:nvPr/>
        </p:nvSpPr>
        <p:spPr>
          <a:xfrm>
            <a:off x="4397067" y="2172728"/>
            <a:ext cx="3385256" cy="3970318"/>
          </a:xfrm>
          <a:prstGeom prst="rect">
            <a:avLst/>
          </a:prstGeom>
          <a:noFill/>
        </p:spPr>
        <p:txBody>
          <a:bodyPr wrap="square" rtlCol="0">
            <a:spAutoFit/>
          </a:bodyPr>
          <a:lstStyle/>
          <a:p>
            <a:pPr algn="just"/>
            <a:r>
              <a:rPr lang="es-ES">
                <a:ea typeface="Nunito Bold" charset="0"/>
                <a:cs typeface="Abhaya Libre Medium" panose="02000603000000000000" pitchFamily="2" charset="77"/>
              </a:rPr>
              <a:t>La principal actualización consiste en el nuevo modelo de progresión de ocho Niveles que realiza un seguimiento de los progresos y la competencia de los alumnos en cada una de las competencias.</a:t>
            </a:r>
          </a:p>
          <a:p>
            <a:pPr algn="just"/>
            <a:endParaRPr lang="en-US" dirty="0">
              <a:ea typeface="Nunito Bold" charset="0"/>
              <a:cs typeface="Abhaya Libre Medium" panose="02000603000000000000" pitchFamily="2" charset="77"/>
            </a:endParaRPr>
          </a:p>
          <a:p>
            <a:pPr algn="just"/>
            <a:r>
              <a:rPr lang="es-ES">
                <a:ea typeface="Nunito Bold" charset="0"/>
                <a:cs typeface="Abhaya Libre Medium" panose="02000603000000000000" pitchFamily="2" charset="77"/>
              </a:rPr>
              <a:t>El Nivel de competencia indicado por el marco es función de: </a:t>
            </a:r>
            <a:endParaRPr lang="en-US">
              <a:ea typeface="Nunito Bold" charset="0"/>
              <a:cs typeface="Abhaya Libre Medium" panose="02000603000000000000" pitchFamily="2" charset="77"/>
            </a:endParaRPr>
          </a:p>
          <a:p>
            <a:pPr marL="285750" indent="-285750" algn="just">
              <a:buFont typeface="Arial" panose="020B0604020202020204" pitchFamily="34" charset="0"/>
              <a:buChar char="•"/>
            </a:pPr>
            <a:r>
              <a:rPr lang="es-ES">
                <a:ea typeface="Nunito Bold" charset="0"/>
                <a:cs typeface="Abhaya Libre Medium" panose="02000603000000000000" pitchFamily="2" charset="77"/>
              </a:rPr>
              <a:t>La complejidad de la tarea que el alumno es capaz de realizar</a:t>
            </a:r>
            <a:endParaRPr lang="en-US">
              <a:ea typeface="Nunito Bold" charset="0"/>
              <a:cs typeface="Abhaya Libre Medium" panose="02000603000000000000" pitchFamily="2" charset="77"/>
            </a:endParaRPr>
          </a:p>
          <a:p>
            <a:pPr marL="285750" indent="-285750" algn="just">
              <a:buFont typeface="Arial" panose="020B0604020202020204" pitchFamily="34" charset="0"/>
              <a:buChar char="•"/>
            </a:pPr>
            <a:r>
              <a:rPr lang="es-ES">
                <a:ea typeface="Nunito Bold" charset="0"/>
                <a:cs typeface="Abhaya Libre Medium" panose="02000603000000000000" pitchFamily="2" charset="77"/>
              </a:rPr>
              <a:t>La autonomía que tiene en el proceso</a:t>
            </a:r>
            <a:endParaRPr lang="en-US">
              <a:ea typeface="Nunito Bold" charset="0"/>
              <a:cs typeface="Abhaya Libre Medium" panose="02000603000000000000" pitchFamily="2" charset="77"/>
            </a:endParaRPr>
          </a:p>
          <a:p>
            <a:pPr marL="285750" indent="-285750" algn="just">
              <a:buFont typeface="Arial" panose="020B0604020202020204" pitchFamily="34" charset="0"/>
              <a:buChar char="•"/>
            </a:pPr>
            <a:r>
              <a:rPr lang="en-US">
                <a:ea typeface="Nunito Bold" charset="0"/>
                <a:cs typeface="Abhaya Libre Medium" panose="02000603000000000000" pitchFamily="2" charset="77"/>
              </a:rPr>
              <a:t>El dominio cognitivo implicado</a:t>
            </a:r>
            <a:endParaRPr lang="en-US" dirty="0">
              <a:ea typeface="Nunito Bold" charset="0"/>
              <a:cs typeface="Abhaya Libre Medium" panose="02000603000000000000" pitchFamily="2" charset="77"/>
            </a:endParaRPr>
          </a:p>
        </p:txBody>
      </p:sp>
      <p:sp>
        <p:nvSpPr>
          <p:cNvPr id="11" name="TextBox 13">
            <a:extLst>
              <a:ext uri="{FF2B5EF4-FFF2-40B4-BE49-F238E27FC236}">
                <a16:creationId xmlns:a16="http://schemas.microsoft.com/office/drawing/2014/main" id="{D902BCFB-C788-F285-2557-43D71B9BF434}"/>
              </a:ext>
            </a:extLst>
          </p:cNvPr>
          <p:cNvSpPr txBox="1"/>
          <p:nvPr/>
        </p:nvSpPr>
        <p:spPr>
          <a:xfrm>
            <a:off x="785107" y="2167303"/>
            <a:ext cx="3258990" cy="4524315"/>
          </a:xfrm>
          <a:prstGeom prst="rect">
            <a:avLst/>
          </a:prstGeom>
          <a:noFill/>
        </p:spPr>
        <p:txBody>
          <a:bodyPr wrap="square" rtlCol="0">
            <a:spAutoFit/>
          </a:bodyPr>
          <a:lstStyle/>
          <a:p>
            <a:pPr algn="just"/>
            <a:r>
              <a:rPr lang="es-ES">
                <a:ea typeface="Nunito Bold" charset="0"/>
                <a:cs typeface="Abhaya Libre Medium" panose="02000603000000000000" pitchFamily="2" charset="77"/>
              </a:rPr>
              <a:t>En 2018, tenemos una de las primeras actualizaciones oficiales del marco, es decir, DigComp 2.1</a:t>
            </a:r>
          </a:p>
          <a:p>
            <a:pPr algn="just"/>
            <a:endParaRPr lang="en-US" dirty="0">
              <a:ea typeface="Nunito Bold" charset="0"/>
              <a:cs typeface="Abhaya Libre Medium" panose="02000603000000000000" pitchFamily="2" charset="77"/>
            </a:endParaRPr>
          </a:p>
          <a:p>
            <a:pPr algn="just"/>
            <a:r>
              <a:rPr lang="es-ES">
                <a:ea typeface="Nunito Bold" charset="0"/>
                <a:cs typeface="Abhaya Libre Medium" panose="02000603000000000000" pitchFamily="2" charset="77"/>
              </a:rPr>
              <a:t>El modelo teórico sigue siendo el mismo, pero ahora los lectores tienen por fin acceso a un esquema más racionalizado y visualmente atractivo que ofrece interrelaciones claras y estéticamente pegadizas entre las competencias dadas y las subcompetencias, conocimientos y actitudes relacionados.</a:t>
            </a:r>
            <a:endParaRPr lang="en-US" dirty="0">
              <a:ea typeface="Nunito Bold" charset="0"/>
              <a:cs typeface="Abhaya Libre Medium" panose="02000603000000000000" pitchFamily="2" charset="77"/>
            </a:endParaRPr>
          </a:p>
        </p:txBody>
      </p:sp>
      <p:cxnSp>
        <p:nvCxnSpPr>
          <p:cNvPr id="5" name="Connettore diritto 4"/>
          <p:cNvCxnSpPr/>
          <p:nvPr/>
        </p:nvCxnSpPr>
        <p:spPr>
          <a:xfrm>
            <a:off x="4211057" y="1990725"/>
            <a:ext cx="27568" cy="3829050"/>
          </a:xfrm>
          <a:prstGeom prst="line">
            <a:avLst/>
          </a:prstGeom>
        </p:spPr>
        <p:style>
          <a:lnRef idx="1">
            <a:schemeClr val="accent1"/>
          </a:lnRef>
          <a:fillRef idx="0">
            <a:schemeClr val="accent1"/>
          </a:fillRef>
          <a:effectRef idx="0">
            <a:schemeClr val="accent1"/>
          </a:effectRef>
          <a:fontRef idx="minor">
            <a:schemeClr val="tx1"/>
          </a:fontRef>
        </p:style>
      </p:cxnSp>
      <p:pic>
        <p:nvPicPr>
          <p:cNvPr id="2050" name="Picture 2"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5294" y="1297385"/>
            <a:ext cx="3496626" cy="496093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1686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8" y="579940"/>
            <a:ext cx="11162771" cy="646331"/>
          </a:xfrm>
          <a:prstGeom prst="rect">
            <a:avLst/>
          </a:prstGeom>
          <a:noFill/>
        </p:spPr>
        <p:txBody>
          <a:bodyPr wrap="square" rtlCol="0">
            <a:spAutoFit/>
          </a:bodyPr>
          <a:lstStyle/>
          <a:p>
            <a:r>
              <a:rPr lang="en-US" sz="3200" b="1">
                <a:solidFill>
                  <a:srgbClr val="FAB632"/>
                </a:solidFill>
                <a:ea typeface="Nunito Bold" charset="0"/>
                <a:cs typeface="Arima Madurai Semi" pitchFamily="2" charset="77"/>
              </a:rPr>
              <a:t>El </a:t>
            </a:r>
            <a:r>
              <a:rPr lang="en-US" sz="3200" b="1" dirty="0">
                <a:solidFill>
                  <a:srgbClr val="FAB632"/>
                </a:solidFill>
                <a:ea typeface="Nunito Bold" charset="0"/>
                <a:cs typeface="Arima Madurai Semi" pitchFamily="2" charset="77"/>
              </a:rPr>
              <a:t>DigComp </a:t>
            </a:r>
            <a:r>
              <a:rPr lang="en-US" sz="3200" b="1">
                <a:solidFill>
                  <a:srgbClr val="FAB632"/>
                </a:solidFill>
                <a:ea typeface="Nunito Bold" charset="0"/>
                <a:cs typeface="Arima Madurai Semi" pitchFamily="2" charset="77"/>
              </a:rPr>
              <a:t>2.1 modelo general de competencia de ocho </a:t>
            </a:r>
            <a:r>
              <a:rPr lang="en-US" sz="3600" b="1">
                <a:solidFill>
                  <a:srgbClr val="FAB632"/>
                </a:solidFill>
                <a:ea typeface="Nunito Bold" charset="0"/>
                <a:cs typeface="Arima Madurai Semi" pitchFamily="2" charset="77"/>
              </a:rPr>
              <a:t>capas</a:t>
            </a:r>
            <a:endParaRPr lang="en-US" sz="3600" b="1" dirty="0">
              <a:solidFill>
                <a:srgbClr val="FAB632"/>
              </a:solidFill>
              <a:ea typeface="Nunito Bold" charset="0"/>
              <a:cs typeface="Arima Madurai Semi" pitchFamily="2" charset="77"/>
            </a:endParaRPr>
          </a:p>
        </p:txBody>
      </p:sp>
      <p:graphicFrame>
        <p:nvGraphicFramePr>
          <p:cNvPr id="2" name="Tabella 1"/>
          <p:cNvGraphicFramePr>
            <a:graphicFrameLocks noGrp="1"/>
          </p:cNvGraphicFramePr>
          <p:nvPr>
            <p:extLst>
              <p:ext uri="{D42A27DB-BD31-4B8C-83A1-F6EECF244321}">
                <p14:modId xmlns:p14="http://schemas.microsoft.com/office/powerpoint/2010/main" val="1086980065"/>
              </p:ext>
            </p:extLst>
          </p:nvPr>
        </p:nvGraphicFramePr>
        <p:xfrm>
          <a:off x="280988" y="1226271"/>
          <a:ext cx="11768137" cy="5440772"/>
        </p:xfrm>
        <a:graphic>
          <a:graphicData uri="http://schemas.openxmlformats.org/drawingml/2006/table">
            <a:tbl>
              <a:tblPr firstRow="1" bandRow="1"/>
              <a:tblGrid>
                <a:gridCol w="1042440">
                  <a:extLst>
                    <a:ext uri="{9D8B030D-6E8A-4147-A177-3AD203B41FA5}">
                      <a16:colId xmlns:a16="http://schemas.microsoft.com/office/drawing/2014/main" val="3143196969"/>
                    </a:ext>
                  </a:extLst>
                </a:gridCol>
                <a:gridCol w="4314634">
                  <a:extLst>
                    <a:ext uri="{9D8B030D-6E8A-4147-A177-3AD203B41FA5}">
                      <a16:colId xmlns:a16="http://schemas.microsoft.com/office/drawing/2014/main" val="873638311"/>
                    </a:ext>
                  </a:extLst>
                </a:gridCol>
                <a:gridCol w="4925163">
                  <a:extLst>
                    <a:ext uri="{9D8B030D-6E8A-4147-A177-3AD203B41FA5}">
                      <a16:colId xmlns:a16="http://schemas.microsoft.com/office/drawing/2014/main" val="3902892997"/>
                    </a:ext>
                  </a:extLst>
                </a:gridCol>
                <a:gridCol w="528491">
                  <a:extLst>
                    <a:ext uri="{9D8B030D-6E8A-4147-A177-3AD203B41FA5}">
                      <a16:colId xmlns:a16="http://schemas.microsoft.com/office/drawing/2014/main" val="90806628"/>
                    </a:ext>
                  </a:extLst>
                </a:gridCol>
                <a:gridCol w="957409">
                  <a:extLst>
                    <a:ext uri="{9D8B030D-6E8A-4147-A177-3AD203B41FA5}">
                      <a16:colId xmlns:a16="http://schemas.microsoft.com/office/drawing/2014/main" val="508881620"/>
                    </a:ext>
                  </a:extLst>
                </a:gridCol>
              </a:tblGrid>
              <a:tr h="568602">
                <a:tc>
                  <a:txBody>
                    <a:bodyPr/>
                    <a:lstStyle/>
                    <a:p>
                      <a:pPr algn="ctr">
                        <a:lnSpc>
                          <a:spcPct val="106000"/>
                        </a:lnSpc>
                        <a:spcAft>
                          <a:spcPts val="0"/>
                        </a:spcAft>
                      </a:pPr>
                      <a:r>
                        <a:rPr lang="es-ES_tradnl" sz="1200" b="1">
                          <a:solidFill>
                            <a:srgbClr val="002060"/>
                          </a:solidFill>
                          <a:effectLst/>
                          <a:latin typeface="Calibri" panose="020F0502020204030204" pitchFamily="34" charset="0"/>
                          <a:ea typeface="Calibri" panose="020F0502020204030204" pitchFamily="34" charset="0"/>
                          <a:cs typeface="Calibri" panose="020F0502020204030204" pitchFamily="34" charset="0"/>
                        </a:rPr>
                        <a:t>Nivel de competencia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ES_tradnl" sz="1300" b="1">
                          <a:solidFill>
                            <a:srgbClr val="002060"/>
                          </a:solidFill>
                          <a:effectLst/>
                          <a:latin typeface="Calibri" panose="020F0502020204030204" pitchFamily="34" charset="0"/>
                          <a:ea typeface="Arial" panose="020B0604020202020204" pitchFamily="34" charset="0"/>
                          <a:cs typeface="Calibri" panose="020F0502020204030204" pitchFamily="34" charset="0"/>
                        </a:rPr>
                        <a:t>Complejidad de las tareas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ES_tradnl" sz="1300" b="1">
                          <a:solidFill>
                            <a:srgbClr val="002060"/>
                          </a:solidFill>
                          <a:effectLst/>
                          <a:latin typeface="Calibri" panose="020F0502020204030204" pitchFamily="34" charset="0"/>
                          <a:ea typeface="Arial" panose="020B0604020202020204" pitchFamily="34" charset="0"/>
                          <a:cs typeface="Calibri" panose="020F0502020204030204" pitchFamily="34" charset="0"/>
                        </a:rPr>
                        <a:t>Autonomía</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6000"/>
                        </a:lnSpc>
                        <a:spcAft>
                          <a:spcPts val="0"/>
                        </a:spcAft>
                      </a:pPr>
                      <a:r>
                        <a:rPr lang="es-ES_tradnl" sz="1300" b="1">
                          <a:solidFill>
                            <a:srgbClr val="002060"/>
                          </a:solidFill>
                          <a:effectLst/>
                          <a:latin typeface="Calibri" panose="020F0502020204030204" pitchFamily="34" charset="0"/>
                          <a:ea typeface="Arial" panose="020B0604020202020204" pitchFamily="34" charset="0"/>
                          <a:cs typeface="Calibri" panose="020F0502020204030204" pitchFamily="34" charset="0"/>
                        </a:rPr>
                        <a:t>Dominio cognitivo</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extLst>
                  <a:ext uri="{0D108BD9-81ED-4DB2-BD59-A6C34878D82A}">
                    <a16:rowId xmlns:a16="http://schemas.microsoft.com/office/drawing/2014/main" val="889021789"/>
                  </a:ext>
                </a:extLst>
              </a:tr>
              <a:tr h="568602">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1</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Tarea fácil</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Con guía</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Recordando </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8360967"/>
                  </a:ext>
                </a:extLst>
              </a:tr>
              <a:tr h="568602">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2</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Tarea fácil</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Autononía y orientación en caso necesario</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Recordando</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176771940"/>
                  </a:ext>
                </a:extLst>
              </a:tr>
              <a:tr h="568602">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3</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 sz="1500">
                          <a:solidFill>
                            <a:srgbClr val="000000"/>
                          </a:solidFill>
                          <a:effectLst/>
                          <a:latin typeface="Calibri" panose="020F0502020204030204" pitchFamily="34" charset="0"/>
                          <a:ea typeface="Arial" panose="020B0604020202020204" pitchFamily="34" charset="0"/>
                          <a:cs typeface="Calibri" panose="020F0502020204030204" pitchFamily="34" charset="0"/>
                        </a:rPr>
                        <a:t>Tareas bien definidas y rutinarias, problemas sencillos</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Calibri" panose="020F0502020204030204" pitchFamily="34" charset="0"/>
                          <a:cs typeface="Calibri" panose="020F0502020204030204" pitchFamily="34" charset="0"/>
                        </a:rPr>
                        <a:t>Por mi cuenta</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Comprendiendo </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808816528"/>
                  </a:ext>
                </a:extLst>
              </a:tr>
              <a:tr h="568602">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4</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 sz="1500">
                          <a:solidFill>
                            <a:srgbClr val="000000"/>
                          </a:solidFill>
                          <a:effectLst/>
                          <a:latin typeface="Calibri" panose="020F0502020204030204" pitchFamily="34" charset="0"/>
                          <a:ea typeface="Arial" panose="020B0604020202020204" pitchFamily="34" charset="0"/>
                          <a:cs typeface="Calibri" panose="020F0502020204030204" pitchFamily="34" charset="0"/>
                        </a:rPr>
                        <a:t>Tareas y problemas bien definidos y no rutinarios</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 sz="1500">
                          <a:solidFill>
                            <a:srgbClr val="000000"/>
                          </a:solidFill>
                          <a:effectLst/>
                          <a:latin typeface="Calibri" panose="020F0502020204030204" pitchFamily="34" charset="0"/>
                          <a:ea typeface="Arial" panose="020B0604020202020204" pitchFamily="34" charset="0"/>
                          <a:cs typeface="Calibri" panose="020F0502020204030204" pitchFamily="34" charset="0"/>
                        </a:rPr>
                        <a:t>Independiente y según mis necesidades</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Comprendiendo </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104411206"/>
                  </a:ext>
                </a:extLst>
              </a:tr>
              <a:tr h="602079">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5</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Diferentes tareas y problemas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Guiar a otros</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Aplicando</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174597195"/>
                  </a:ext>
                </a:extLst>
              </a:tr>
              <a:tr h="533400">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6</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Tareas más apropiadas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Capaz de adaptarse a los demás en un contexto complejo</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Evaluando</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631058153"/>
                  </a:ext>
                </a:extLst>
              </a:tr>
              <a:tr h="568602">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7</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6000"/>
                        </a:lnSpc>
                        <a:spcAft>
                          <a:spcPts val="0"/>
                        </a:spcAft>
                      </a:pPr>
                      <a:r>
                        <a:rPr lang="es-ES" sz="1500">
                          <a:solidFill>
                            <a:srgbClr val="000000"/>
                          </a:solidFill>
                          <a:effectLst/>
                          <a:latin typeface="Calibri" panose="020F0502020204030204" pitchFamily="34" charset="0"/>
                          <a:ea typeface="Arial" panose="020B0604020202020204" pitchFamily="34" charset="0"/>
                          <a:cs typeface="Calibri" panose="020F0502020204030204" pitchFamily="34" charset="0"/>
                        </a:rPr>
                        <a:t>Resolver problemas complejos con soluciones limitadas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s-ES" sz="1500">
                          <a:solidFill>
                            <a:srgbClr val="000000"/>
                          </a:solidFill>
                          <a:effectLst/>
                          <a:latin typeface="Calibri" panose="020F0502020204030204" pitchFamily="34" charset="0"/>
                          <a:ea typeface="Arial" panose="020B0604020202020204" pitchFamily="34" charset="0"/>
                          <a:cs typeface="Calibri" panose="020F0502020204030204" pitchFamily="34" charset="0"/>
                        </a:rPr>
                        <a:t>Integrarse para contribuir a la práctica profesional y orientar a los demás</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Creating</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179607267"/>
                  </a:ext>
                </a:extLst>
              </a:tr>
              <a:tr h="568602">
                <a:tc>
                  <a:txBody>
                    <a:bodyPr/>
                    <a:lstStyle/>
                    <a:p>
                      <a:pPr algn="ctr">
                        <a:lnSpc>
                          <a:spcPct val="106000"/>
                        </a:lnSpc>
                        <a:spcAft>
                          <a:spcPts val="0"/>
                        </a:spcAft>
                      </a:pPr>
                      <a:r>
                        <a:rPr lang="es-ES_tradnl" sz="1500" b="1">
                          <a:solidFill>
                            <a:srgbClr val="000000"/>
                          </a:solidFill>
                          <a:effectLst/>
                          <a:latin typeface="Calibri" panose="020F0502020204030204" pitchFamily="34" charset="0"/>
                          <a:ea typeface="Arial" panose="020B0604020202020204" pitchFamily="34" charset="0"/>
                          <a:cs typeface="Calibri" panose="020F0502020204030204" pitchFamily="34" charset="0"/>
                        </a:rPr>
                        <a:t>Nivel 8</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06000"/>
                        </a:lnSpc>
                        <a:spcAft>
                          <a:spcPts val="0"/>
                        </a:spcAft>
                      </a:pPr>
                      <a:r>
                        <a:rPr lang="es-ES" sz="1500">
                          <a:solidFill>
                            <a:srgbClr val="000000"/>
                          </a:solidFill>
                          <a:effectLst/>
                          <a:latin typeface="Calibri" panose="020F0502020204030204" pitchFamily="34" charset="0"/>
                          <a:ea typeface="Arial" panose="020B0604020202020204" pitchFamily="34" charset="0"/>
                          <a:cs typeface="Calibri" panose="020F0502020204030204" pitchFamily="34" charset="0"/>
                        </a:rPr>
                        <a:t>Resolver problemas complejos con muchos factores que interactúan</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6000"/>
                        </a:lnSpc>
                        <a:spcAft>
                          <a:spcPts val="0"/>
                        </a:spcAft>
                      </a:pPr>
                      <a:r>
                        <a:rPr lang="es-ES_tradnl" sz="1500">
                          <a:solidFill>
                            <a:srgbClr val="000000"/>
                          </a:solidFill>
                          <a:effectLst/>
                          <a:latin typeface="Calibri" panose="020F0502020204030204" pitchFamily="34" charset="0"/>
                          <a:ea typeface="Arial" panose="020B0604020202020204" pitchFamily="34" charset="0"/>
                          <a:cs typeface="Calibri" panose="020F0502020204030204" pitchFamily="34" charset="0"/>
                        </a:rPr>
                        <a:t>Proponer nuevas ideas y procesos</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nSpc>
                          <a:spcPct val="106000"/>
                        </a:lnSpc>
                        <a:spcAft>
                          <a:spcPts val="0"/>
                        </a:spcAft>
                      </a:pPr>
                      <a:r>
                        <a:rPr lang="es-ES_tradnl" sz="1500" i="1">
                          <a:solidFill>
                            <a:srgbClr val="000000"/>
                          </a:solidFill>
                          <a:effectLst/>
                          <a:latin typeface="Calibri" panose="020F0502020204030204" pitchFamily="34" charset="0"/>
                          <a:ea typeface="Arial" panose="020B0604020202020204" pitchFamily="34" charset="0"/>
                          <a:cs typeface="Calibri" panose="020F0502020204030204" pitchFamily="34" charset="0"/>
                        </a:rPr>
                        <a:t>Creando</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extLst>
                  <a:ext uri="{0D108BD9-81ED-4DB2-BD59-A6C34878D82A}">
                    <a16:rowId xmlns:a16="http://schemas.microsoft.com/office/drawing/2014/main" val="1159443726"/>
                  </a:ext>
                </a:extLst>
              </a:tr>
              <a:tr h="325079">
                <a:tc gridSpan="4">
                  <a:txBody>
                    <a:bodyPr/>
                    <a:lstStyle/>
                    <a:p>
                      <a:pPr algn="ctr">
                        <a:lnSpc>
                          <a:spcPct val="106000"/>
                        </a:lnSpc>
                        <a:spcAft>
                          <a:spcPts val="0"/>
                        </a:spcAft>
                      </a:pPr>
                      <a:r>
                        <a:rPr lang="es-ES_tradnl" sz="1500" b="1">
                          <a:solidFill>
                            <a:srgbClr val="002060"/>
                          </a:solidFill>
                          <a:effectLst/>
                          <a:latin typeface="Calibri" panose="020F0502020204030204" pitchFamily="34" charset="0"/>
                          <a:ea typeface="Arial" panose="020B0604020202020204" pitchFamily="34" charset="0"/>
                          <a:cs typeface="Calibri" panose="020F0502020204030204" pitchFamily="34" charset="0"/>
                        </a:rPr>
                        <a:t>Fuente: DigComp 2.1, pp. 13</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06000"/>
                        </a:lnSpc>
                        <a:spcAft>
                          <a:spcPts val="800"/>
                        </a:spcAft>
                      </a:pPr>
                      <a:r>
                        <a:rPr lang="en-GB" sz="15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1529819292"/>
                  </a:ext>
                </a:extLst>
              </a:tr>
            </a:tbl>
          </a:graphicData>
        </a:graphic>
      </p:graphicFrame>
    </p:spTree>
    <p:extLst>
      <p:ext uri="{BB962C8B-B14F-4D97-AF65-F5344CB8AC3E}">
        <p14:creationId xmlns:p14="http://schemas.microsoft.com/office/powerpoint/2010/main" val="2508538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9" y="579940"/>
            <a:ext cx="8208962" cy="646331"/>
          </a:xfrm>
          <a:prstGeom prst="rect">
            <a:avLst/>
          </a:prstGeom>
          <a:noFill/>
        </p:spPr>
        <p:txBody>
          <a:bodyPr wrap="square" rtlCol="0">
            <a:spAutoFit/>
          </a:bodyPr>
          <a:lstStyle/>
          <a:p>
            <a:r>
              <a:rPr lang="en-US" sz="3600" b="1">
                <a:solidFill>
                  <a:srgbClr val="FAB632"/>
                </a:solidFill>
                <a:ea typeface="Nunito Bold" charset="0"/>
                <a:cs typeface="Arima Madurai Semi" pitchFamily="2" charset="77"/>
              </a:rPr>
              <a:t>Unidad </a:t>
            </a:r>
            <a:r>
              <a:rPr lang="en-US" sz="3600" b="1" dirty="0">
                <a:solidFill>
                  <a:srgbClr val="FAB632"/>
                </a:solidFill>
                <a:ea typeface="Nunito Bold" charset="0"/>
                <a:cs typeface="Arima Madurai Semi" pitchFamily="2" charset="77"/>
              </a:rPr>
              <a:t>1</a:t>
            </a:r>
            <a:r>
              <a:rPr lang="en-US" sz="3600" b="1">
                <a:solidFill>
                  <a:srgbClr val="FAB632"/>
                </a:solidFill>
                <a:ea typeface="Nunito Bold" charset="0"/>
                <a:cs typeface="Arima Madurai Semi" pitchFamily="2" charset="77"/>
              </a:rPr>
              <a:t>: Marco DigComp</a:t>
            </a:r>
            <a:endParaRPr lang="en-US" sz="3600" b="1" dirty="0">
              <a:solidFill>
                <a:srgbClr val="FAB632"/>
              </a:solidFill>
              <a:ea typeface="Nunito Bold" charset="0"/>
              <a:cs typeface="Arima Madurai Semi" pitchFamily="2" charset="77"/>
            </a:endParaRPr>
          </a:p>
        </p:txBody>
      </p:sp>
      <p:sp>
        <p:nvSpPr>
          <p:cNvPr id="7" name="CuadroTexto 6">
            <a:extLst>
              <a:ext uri="{FF2B5EF4-FFF2-40B4-BE49-F238E27FC236}">
                <a16:creationId xmlns:a16="http://schemas.microsoft.com/office/drawing/2014/main" id="{B235D64A-702A-A7DC-A3D0-622708D15D7F}"/>
              </a:ext>
            </a:extLst>
          </p:cNvPr>
          <p:cNvSpPr txBox="1"/>
          <p:nvPr/>
        </p:nvSpPr>
        <p:spPr>
          <a:xfrm>
            <a:off x="762530" y="1246054"/>
            <a:ext cx="7693324" cy="461665"/>
          </a:xfrm>
          <a:prstGeom prst="rect">
            <a:avLst/>
          </a:prstGeom>
          <a:noFill/>
        </p:spPr>
        <p:txBody>
          <a:bodyPr wrap="square" rtlCol="0">
            <a:spAutoFit/>
          </a:bodyPr>
          <a:lstStyle/>
          <a:p>
            <a:r>
              <a:rPr lang="en-GB" sz="2400">
                <a:solidFill>
                  <a:srgbClr val="21B4A9"/>
                </a:solidFill>
              </a:rPr>
              <a:t>Sección </a:t>
            </a:r>
            <a:r>
              <a:rPr lang="en-GB" sz="2400" dirty="0">
                <a:solidFill>
                  <a:srgbClr val="21B4A9"/>
                </a:solidFill>
              </a:rPr>
              <a:t>1.3</a:t>
            </a:r>
            <a:r>
              <a:rPr lang="en-GB" sz="2400">
                <a:solidFill>
                  <a:srgbClr val="21B4A9"/>
                </a:solidFill>
              </a:rPr>
              <a:t>: Actualidad	</a:t>
            </a:r>
            <a:endParaRPr lang="en-GB" sz="2400" dirty="0">
              <a:solidFill>
                <a:srgbClr val="21B4A9"/>
              </a:solidFill>
            </a:endParaRPr>
          </a:p>
        </p:txBody>
      </p:sp>
      <p:sp>
        <p:nvSpPr>
          <p:cNvPr id="9" name="Rectángulo 7">
            <a:extLst>
              <a:ext uri="{FF2B5EF4-FFF2-40B4-BE49-F238E27FC236}">
                <a16:creationId xmlns:a16="http://schemas.microsoft.com/office/drawing/2014/main" id="{5542BDAC-D70D-C5EB-3F26-F9277DFF6C62}"/>
              </a:ext>
            </a:extLst>
          </p:cNvPr>
          <p:cNvSpPr/>
          <p:nvPr/>
        </p:nvSpPr>
        <p:spPr>
          <a:xfrm>
            <a:off x="762529" y="1767504"/>
            <a:ext cx="7273107" cy="1200329"/>
          </a:xfrm>
          <a:prstGeom prst="rect">
            <a:avLst/>
          </a:prstGeom>
        </p:spPr>
        <p:txBody>
          <a:bodyPr wrap="square">
            <a:spAutoFit/>
          </a:bodyPr>
          <a:lstStyle/>
          <a:p>
            <a:pPr algn="just">
              <a:defRPr/>
            </a:pPr>
            <a:r>
              <a:rPr lang="en-US" altLang="es-ES" dirty="0">
                <a:cs typeface="Calibri" panose="020F0502020204030204" pitchFamily="34" charset="0"/>
              </a:rPr>
              <a:t>E</a:t>
            </a:r>
            <a:r>
              <a:rPr lang="en-US" altLang="es-ES">
                <a:cs typeface="Calibri" panose="020F0502020204030204" pitchFamily="34" charset="0"/>
              </a:rPr>
              <a:t>n </a:t>
            </a:r>
            <a:r>
              <a:rPr lang="en-US" altLang="es-ES" dirty="0">
                <a:cs typeface="Calibri" panose="020F0502020204030204" pitchFamily="34" charset="0"/>
              </a:rPr>
              <a:t>2022</a:t>
            </a:r>
            <a:r>
              <a:rPr lang="en-US" altLang="es-ES">
                <a:cs typeface="Calibri" panose="020F0502020204030204" pitchFamily="34" charset="0"/>
              </a:rPr>
              <a:t>, </a:t>
            </a:r>
            <a:r>
              <a:rPr lang="es-ES" altLang="es-ES">
                <a:cs typeface="Calibri" panose="020F0502020204030204" pitchFamily="34" charset="0"/>
              </a:rPr>
              <a:t>Siguiendo los esfuerzos políticos e institucionales para sostener la doble transición de las sociedades y economías de la UE, el CCI de la Comisión de la UE publicó el segundo seguimiento oficial de DigComp</a:t>
            </a:r>
            <a:r>
              <a:rPr lang="en-US" altLang="es-ES">
                <a:cs typeface="Calibri" panose="020F0502020204030204" pitchFamily="34" charset="0"/>
              </a:rPr>
              <a:t>, </a:t>
            </a:r>
            <a:r>
              <a:rPr lang="en-US" altLang="es-ES" dirty="0">
                <a:cs typeface="Calibri" panose="020F0502020204030204" pitchFamily="34" charset="0"/>
              </a:rPr>
              <a:t>i.e., </a:t>
            </a:r>
            <a:r>
              <a:rPr lang="en-US" altLang="es-ES" dirty="0">
                <a:cs typeface="Calibri" panose="020F0502020204030204" pitchFamily="34" charset="0"/>
                <a:hlinkClick r:id="rId2"/>
              </a:rPr>
              <a:t>DigComp 2.2 </a:t>
            </a:r>
            <a:endParaRPr lang="en-US" altLang="es-ES" sz="1500" i="1" dirty="0">
              <a:cs typeface="Calibri" panose="020F0502020204030204" pitchFamily="34" charset="0"/>
            </a:endParaRPr>
          </a:p>
        </p:txBody>
      </p:sp>
      <p:sp>
        <p:nvSpPr>
          <p:cNvPr id="10" name="TextBox 10">
            <a:extLst>
              <a:ext uri="{FF2B5EF4-FFF2-40B4-BE49-F238E27FC236}">
                <a16:creationId xmlns:a16="http://schemas.microsoft.com/office/drawing/2014/main" id="{C926FEF9-2F02-20BE-ADD8-5C9D9085C00B}"/>
              </a:ext>
            </a:extLst>
          </p:cNvPr>
          <p:cNvSpPr txBox="1"/>
          <p:nvPr/>
        </p:nvSpPr>
        <p:spPr>
          <a:xfrm>
            <a:off x="4399082" y="2893406"/>
            <a:ext cx="3385256" cy="3693319"/>
          </a:xfrm>
          <a:prstGeom prst="rect">
            <a:avLst/>
          </a:prstGeom>
          <a:noFill/>
        </p:spPr>
        <p:txBody>
          <a:bodyPr wrap="square" rtlCol="0">
            <a:spAutoFit/>
          </a:bodyPr>
          <a:lstStyle/>
          <a:p>
            <a:pPr algn="just"/>
            <a:r>
              <a:rPr lang="es-ES">
                <a:ea typeface="Nunito Bold" charset="0"/>
                <a:cs typeface="Abhaya Libre Medium" panose="02000603000000000000" pitchFamily="2" charset="77"/>
              </a:rPr>
              <a:t>En esta ambiciosa nueva versión se recogen más de 250 nuevos ejemplos de conocimientos, destrezas y actitudes aplicados.</a:t>
            </a:r>
          </a:p>
          <a:p>
            <a:pPr algn="just"/>
            <a:endParaRPr lang="en-GB" dirty="0">
              <a:ea typeface="Nunito Bold" charset="0"/>
              <a:cs typeface="Abhaya Libre Medium" panose="02000603000000000000" pitchFamily="2" charset="77"/>
            </a:endParaRPr>
          </a:p>
          <a:p>
            <a:pPr algn="just"/>
            <a:r>
              <a:rPr lang="es-ES">
                <a:ea typeface="Nunito Bold" charset="0"/>
                <a:cs typeface="Abhaya Libre Medium" panose="02000603000000000000" pitchFamily="2" charset="77"/>
              </a:rPr>
              <a:t>Los ejemplos pretenden proporcionar referencias tangibles y conocimientos prácticos útiles para los lectores y usuarios del marco, y pertinentes en todos los ámbitos del aprendizaje permanente (es decir, educación y formación profesional, etc.).</a:t>
            </a:r>
            <a:endParaRPr lang="en-US" dirty="0">
              <a:ea typeface="Nunito Bold" charset="0"/>
              <a:cs typeface="Abhaya Libre Medium" panose="02000603000000000000" pitchFamily="2" charset="77"/>
            </a:endParaRPr>
          </a:p>
        </p:txBody>
      </p:sp>
      <p:sp>
        <p:nvSpPr>
          <p:cNvPr id="11" name="TextBox 13">
            <a:extLst>
              <a:ext uri="{FF2B5EF4-FFF2-40B4-BE49-F238E27FC236}">
                <a16:creationId xmlns:a16="http://schemas.microsoft.com/office/drawing/2014/main" id="{D902BCFB-C788-F285-2557-43D71B9BF434}"/>
              </a:ext>
            </a:extLst>
          </p:cNvPr>
          <p:cNvSpPr txBox="1"/>
          <p:nvPr/>
        </p:nvSpPr>
        <p:spPr>
          <a:xfrm>
            <a:off x="789136" y="2893406"/>
            <a:ext cx="3258990" cy="3139321"/>
          </a:xfrm>
          <a:prstGeom prst="rect">
            <a:avLst/>
          </a:prstGeom>
          <a:noFill/>
        </p:spPr>
        <p:txBody>
          <a:bodyPr wrap="square" rtlCol="0">
            <a:spAutoFit/>
          </a:bodyPr>
          <a:lstStyle/>
          <a:p>
            <a:pPr algn="just"/>
            <a:r>
              <a:rPr lang="es-ES">
                <a:ea typeface="Nunito Bold" charset="0"/>
                <a:cs typeface="Abhaya Libre Medium" panose="02000603000000000000" pitchFamily="2" charset="77"/>
              </a:rPr>
              <a:t>A lo largo del proceso de actualización de DigComp 2.2 se consultó a un número relativamente elevado de partes interesadas, incluso a través de la Comunidad de Práctica* específica que se creó a tal efecto (incluidos expertos de organizaciones internacionales como la UNESCO, UNICEF, la OIT y el Banco Mundial).</a:t>
            </a:r>
            <a:endParaRPr lang="en-GB" dirty="0">
              <a:ea typeface="Nunito Bold" charset="0"/>
              <a:cs typeface="Abhaya Libre Medium" panose="02000603000000000000" pitchFamily="2" charset="77"/>
            </a:endParaRPr>
          </a:p>
        </p:txBody>
      </p:sp>
      <p:cxnSp>
        <p:nvCxnSpPr>
          <p:cNvPr id="5" name="Connettore diritto 4"/>
          <p:cNvCxnSpPr/>
          <p:nvPr/>
        </p:nvCxnSpPr>
        <p:spPr>
          <a:xfrm flipH="1">
            <a:off x="4210050" y="2981325"/>
            <a:ext cx="9525" cy="3354743"/>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Immagine 11">
            <a:extLst>
              <a:ext uri="{FF2B5EF4-FFF2-40B4-BE49-F238E27FC236}">
                <a16:creationId xmlns:a16="http://schemas.microsoft.com/office/drawing/2014/main" id="{20E80F35-3250-4040-BF77-6538B2D6D376}"/>
              </a:ext>
            </a:extLst>
          </p:cNvPr>
          <p:cNvPicPr>
            <a:picLocks noChangeAspect="1"/>
          </p:cNvPicPr>
          <p:nvPr/>
        </p:nvPicPr>
        <p:blipFill>
          <a:blip r:embed="rId3"/>
          <a:stretch>
            <a:fillRect/>
          </a:stretch>
        </p:blipFill>
        <p:spPr>
          <a:xfrm>
            <a:off x="8207085" y="1871201"/>
            <a:ext cx="3787296" cy="2654731"/>
          </a:xfrm>
          <a:prstGeom prst="rect">
            <a:avLst/>
          </a:prstGeom>
          <a:ln>
            <a:solidFill>
              <a:schemeClr val="accent1"/>
            </a:solidFill>
          </a:ln>
        </p:spPr>
      </p:pic>
      <p:sp>
        <p:nvSpPr>
          <p:cNvPr id="13" name="Rectángulo 7">
            <a:extLst>
              <a:ext uri="{FF2B5EF4-FFF2-40B4-BE49-F238E27FC236}">
                <a16:creationId xmlns:a16="http://schemas.microsoft.com/office/drawing/2014/main" id="{5542BDAC-D70D-C5EB-3F26-F9277DFF6C62}"/>
              </a:ext>
            </a:extLst>
          </p:cNvPr>
          <p:cNvSpPr/>
          <p:nvPr/>
        </p:nvSpPr>
        <p:spPr>
          <a:xfrm>
            <a:off x="789136" y="6012903"/>
            <a:ext cx="7273107" cy="323165"/>
          </a:xfrm>
          <a:prstGeom prst="rect">
            <a:avLst/>
          </a:prstGeom>
        </p:spPr>
        <p:txBody>
          <a:bodyPr wrap="square">
            <a:spAutoFit/>
          </a:bodyPr>
          <a:lstStyle/>
          <a:p>
            <a:pPr algn="just">
              <a:defRPr/>
            </a:pPr>
            <a:r>
              <a:rPr lang="en-US" altLang="es-ES" sz="1500" b="1" i="1">
                <a:cs typeface="Calibri" panose="020F0502020204030204" pitchFamily="34" charset="0"/>
              </a:rPr>
              <a:t>*</a:t>
            </a:r>
            <a:r>
              <a:rPr lang="en-US" altLang="es-ES" sz="1500" i="1">
                <a:cs typeface="Calibri" panose="020F0502020204030204" pitchFamily="34" charset="0"/>
              </a:rPr>
              <a:t>Con IHF como miembro activo</a:t>
            </a:r>
            <a:endParaRPr lang="en-US" altLang="es-ES" sz="1500" i="1" dirty="0">
              <a:cs typeface="Calibri" panose="020F0502020204030204" pitchFamily="34" charset="0"/>
            </a:endParaRPr>
          </a:p>
        </p:txBody>
      </p:sp>
    </p:spTree>
    <p:extLst>
      <p:ext uri="{BB962C8B-B14F-4D97-AF65-F5344CB8AC3E}">
        <p14:creationId xmlns:p14="http://schemas.microsoft.com/office/powerpoint/2010/main" val="2003595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9" y="579940"/>
            <a:ext cx="9286346" cy="646331"/>
          </a:xfrm>
          <a:prstGeom prst="rect">
            <a:avLst/>
          </a:prstGeom>
          <a:noFill/>
        </p:spPr>
        <p:txBody>
          <a:bodyPr wrap="square" rtlCol="0">
            <a:spAutoFit/>
          </a:bodyPr>
          <a:lstStyle/>
          <a:p>
            <a:r>
              <a:rPr lang="en-US" sz="3600" b="1">
                <a:solidFill>
                  <a:srgbClr val="FAB632"/>
                </a:solidFill>
                <a:ea typeface="Nunito Bold" charset="0"/>
                <a:cs typeface="Arima Madurai Semi" pitchFamily="2" charset="77"/>
              </a:rPr>
              <a:t>Unidad </a:t>
            </a:r>
            <a:r>
              <a:rPr lang="en-US" sz="3600" b="1" dirty="0">
                <a:solidFill>
                  <a:srgbClr val="FAB632"/>
                </a:solidFill>
                <a:ea typeface="Nunito Bold" charset="0"/>
                <a:cs typeface="Arima Madurai Semi" pitchFamily="2" charset="77"/>
              </a:rPr>
              <a:t>2</a:t>
            </a:r>
            <a:r>
              <a:rPr lang="en-US" sz="3600" b="1">
                <a:solidFill>
                  <a:srgbClr val="FAB632"/>
                </a:solidFill>
                <a:ea typeface="Nunito Bold" charset="0"/>
                <a:cs typeface="Arima Madurai Semi" pitchFamily="2" charset="77"/>
              </a:rPr>
              <a:t>: Contenido y estructura de DigComp</a:t>
            </a:r>
            <a:endParaRPr lang="en-US" sz="3600" b="1" dirty="0">
              <a:solidFill>
                <a:srgbClr val="FAB632"/>
              </a:solidFill>
              <a:ea typeface="Nunito Bold" charset="0"/>
              <a:cs typeface="Arima Madurai Semi" pitchFamily="2" charset="77"/>
            </a:endParaRPr>
          </a:p>
        </p:txBody>
      </p:sp>
      <p:sp>
        <p:nvSpPr>
          <p:cNvPr id="7" name="CuadroTexto 6">
            <a:extLst>
              <a:ext uri="{FF2B5EF4-FFF2-40B4-BE49-F238E27FC236}">
                <a16:creationId xmlns:a16="http://schemas.microsoft.com/office/drawing/2014/main" id="{B235D64A-702A-A7DC-A3D0-622708D15D7F}"/>
              </a:ext>
            </a:extLst>
          </p:cNvPr>
          <p:cNvSpPr txBox="1"/>
          <p:nvPr/>
        </p:nvSpPr>
        <p:spPr>
          <a:xfrm>
            <a:off x="762529" y="1246054"/>
            <a:ext cx="10867496" cy="461665"/>
          </a:xfrm>
          <a:prstGeom prst="rect">
            <a:avLst/>
          </a:prstGeom>
          <a:noFill/>
        </p:spPr>
        <p:txBody>
          <a:bodyPr wrap="square" rtlCol="0">
            <a:spAutoFit/>
          </a:bodyPr>
          <a:lstStyle/>
          <a:p>
            <a:r>
              <a:rPr lang="en-GB" sz="2400">
                <a:solidFill>
                  <a:srgbClr val="21B4A9"/>
                </a:solidFill>
              </a:rPr>
              <a:t>Sección </a:t>
            </a:r>
            <a:r>
              <a:rPr lang="en-GB" sz="2400" dirty="0">
                <a:solidFill>
                  <a:srgbClr val="21B4A9"/>
                </a:solidFill>
              </a:rPr>
              <a:t>2.1</a:t>
            </a:r>
            <a:r>
              <a:rPr lang="en-GB" sz="2400">
                <a:solidFill>
                  <a:srgbClr val="21B4A9"/>
                </a:solidFill>
              </a:rPr>
              <a:t>: </a:t>
            </a:r>
            <a:r>
              <a:rPr lang="es-ES" sz="2400">
                <a:solidFill>
                  <a:srgbClr val="21B4A9"/>
                </a:solidFill>
              </a:rPr>
              <a:t>Descargo de responsabilidad: la definición oficial de competencia digital</a:t>
            </a:r>
            <a:endParaRPr lang="en-GB" sz="2400" dirty="0">
              <a:solidFill>
                <a:srgbClr val="21B4A9"/>
              </a:solidFill>
            </a:endParaRPr>
          </a:p>
        </p:txBody>
      </p:sp>
      <p:sp>
        <p:nvSpPr>
          <p:cNvPr id="9" name="Rectángulo 7">
            <a:extLst>
              <a:ext uri="{FF2B5EF4-FFF2-40B4-BE49-F238E27FC236}">
                <a16:creationId xmlns:a16="http://schemas.microsoft.com/office/drawing/2014/main" id="{5542BDAC-D70D-C5EB-3F26-F9277DFF6C62}"/>
              </a:ext>
            </a:extLst>
          </p:cNvPr>
          <p:cNvSpPr/>
          <p:nvPr/>
        </p:nvSpPr>
        <p:spPr>
          <a:xfrm>
            <a:off x="762529" y="1871201"/>
            <a:ext cx="7273107" cy="1477328"/>
          </a:xfrm>
          <a:prstGeom prst="rect">
            <a:avLst/>
          </a:prstGeom>
        </p:spPr>
        <p:txBody>
          <a:bodyPr wrap="square">
            <a:spAutoFit/>
          </a:bodyPr>
          <a:lstStyle/>
          <a:p>
            <a:pPr algn="just">
              <a:defRPr/>
            </a:pPr>
            <a:r>
              <a:rPr lang="en-GB" altLang="es-ES">
                <a:cs typeface="Calibri" panose="020F0502020204030204" pitchFamily="34" charset="0"/>
              </a:rPr>
              <a:t>(...) </a:t>
            </a:r>
            <a:r>
              <a:rPr lang="es-ES" altLang="es-ES">
                <a:cs typeface="Calibri" panose="020F0502020204030204" pitchFamily="34" charset="0"/>
              </a:rPr>
              <a:t>Utilización segura y crítica de las tecnologías de la sociedad de la información (TSI) para el trabajo, el ocio y la comunicación. Se sustenta en competencias básicas(*) en TIC: el uso de ordenadores para recuperar, evaluar, almacenar, producir, presentar e intercambiar información, y para comunicarse y participar en redes de colaboración a través de Internet.</a:t>
            </a:r>
            <a:endParaRPr lang="en-US" altLang="es-ES" sz="1500" dirty="0">
              <a:cs typeface="Calibri" panose="020F0502020204030204" pitchFamily="34" charset="0"/>
            </a:endParaRPr>
          </a:p>
        </p:txBody>
      </p:sp>
      <p:sp>
        <p:nvSpPr>
          <p:cNvPr id="14" name="Rettangolo 13"/>
          <p:cNvSpPr/>
          <p:nvPr/>
        </p:nvSpPr>
        <p:spPr>
          <a:xfrm>
            <a:off x="8153400" y="1952625"/>
            <a:ext cx="3476625" cy="3970318"/>
          </a:xfrm>
          <a:prstGeom prst="rect">
            <a:avLst/>
          </a:prstGeom>
          <a:ln>
            <a:solidFill>
              <a:srgbClr val="0070C0"/>
            </a:solidFill>
          </a:ln>
        </p:spPr>
        <p:txBody>
          <a:bodyPr wrap="square">
            <a:spAutoFit/>
          </a:bodyPr>
          <a:lstStyle/>
          <a:p>
            <a:pPr algn="just"/>
            <a:r>
              <a:rPr lang="en-GB" sz="1400" b="1">
                <a:latin typeface="+mj-lt"/>
              </a:rPr>
              <a:t>*</a:t>
            </a:r>
            <a:r>
              <a:rPr lang="en-GB" sz="1400">
                <a:latin typeface="+mj-lt"/>
              </a:rPr>
              <a:t> </a:t>
            </a:r>
            <a:r>
              <a:rPr lang="es-ES" sz="1400">
                <a:latin typeface="+mj-lt"/>
              </a:rPr>
              <a:t>Las competencias necesarias incluyen la capacidad de buscar, recopilar y procesar información y utilizarla de forma </a:t>
            </a:r>
            <a:r>
              <a:rPr lang="es-ES" sz="1400" b="1">
                <a:solidFill>
                  <a:srgbClr val="002060"/>
                </a:solidFill>
                <a:latin typeface="+mj-lt"/>
              </a:rPr>
              <a:t>crítica</a:t>
            </a:r>
            <a:r>
              <a:rPr lang="es-ES" sz="1400">
                <a:latin typeface="+mj-lt"/>
              </a:rPr>
              <a:t> y </a:t>
            </a:r>
            <a:r>
              <a:rPr lang="es-ES" sz="1400" b="1">
                <a:solidFill>
                  <a:srgbClr val="002060"/>
                </a:solidFill>
                <a:latin typeface="+mj-lt"/>
              </a:rPr>
              <a:t>sistemática</a:t>
            </a:r>
            <a:r>
              <a:rPr lang="es-ES" sz="1400">
                <a:latin typeface="+mj-lt"/>
              </a:rPr>
              <a:t>, evaluando su pertinencia y distinguiendo lo real de lo virtual, al tiempo que se reconocen los vínculos entre lo real y lo virtual.</a:t>
            </a:r>
            <a:endParaRPr lang="en-GB" sz="1400" dirty="0">
              <a:latin typeface="+mj-lt"/>
            </a:endParaRPr>
          </a:p>
          <a:p>
            <a:pPr algn="just"/>
            <a:endParaRPr lang="en-GB" sz="1400" dirty="0">
              <a:latin typeface="+mj-lt"/>
            </a:endParaRPr>
          </a:p>
          <a:p>
            <a:pPr algn="just"/>
            <a:r>
              <a:rPr lang="es-ES" sz="1400">
                <a:latin typeface="+mj-lt"/>
              </a:rPr>
              <a:t>Las personas deben tener habilidades para utilizar herramientas que les permitan producir, presentar y comprender información compleja, así como la capacidad de </a:t>
            </a:r>
            <a:r>
              <a:rPr lang="es-ES" sz="1400" b="1">
                <a:solidFill>
                  <a:srgbClr val="002060"/>
                </a:solidFill>
                <a:latin typeface="+mj-lt"/>
              </a:rPr>
              <a:t>acceder</a:t>
            </a:r>
            <a:r>
              <a:rPr lang="es-ES" sz="1400">
                <a:latin typeface="+mj-lt"/>
              </a:rPr>
              <a:t>, </a:t>
            </a:r>
            <a:r>
              <a:rPr lang="es-ES" sz="1400" b="1">
                <a:solidFill>
                  <a:srgbClr val="002060"/>
                </a:solidFill>
                <a:latin typeface="+mj-lt"/>
              </a:rPr>
              <a:t>buscar</a:t>
            </a:r>
            <a:r>
              <a:rPr lang="es-ES" sz="1400">
                <a:latin typeface="+mj-lt"/>
              </a:rPr>
              <a:t> y </a:t>
            </a:r>
            <a:r>
              <a:rPr lang="es-ES" sz="1400" b="1">
                <a:solidFill>
                  <a:srgbClr val="002060"/>
                </a:solidFill>
                <a:latin typeface="+mj-lt"/>
              </a:rPr>
              <a:t>utilizar</a:t>
            </a:r>
            <a:r>
              <a:rPr lang="es-ES" sz="1400">
                <a:latin typeface="+mj-lt"/>
              </a:rPr>
              <a:t> servicios basados en Internet.</a:t>
            </a:r>
            <a:endParaRPr lang="en-GB" sz="1400" dirty="0">
              <a:latin typeface="+mj-lt"/>
            </a:endParaRPr>
          </a:p>
          <a:p>
            <a:pPr algn="just"/>
            <a:endParaRPr lang="en-GB" sz="1400" dirty="0">
              <a:latin typeface="+mj-lt"/>
            </a:endParaRPr>
          </a:p>
          <a:p>
            <a:pPr algn="just"/>
            <a:r>
              <a:rPr lang="es-ES" sz="1400">
                <a:latin typeface="+mj-lt"/>
              </a:rPr>
              <a:t>Las personas también deben ser capaces de utilizar las TIC para apoyar el pensamiento crítico, la creatividad y la innovación.</a:t>
            </a:r>
            <a:endParaRPr lang="en-GB" sz="1400" dirty="0">
              <a:latin typeface="+mj-lt"/>
            </a:endParaRPr>
          </a:p>
        </p:txBody>
      </p:sp>
      <p:pic>
        <p:nvPicPr>
          <p:cNvPr id="15" name="Immagine 14">
            <a:hlinkClick r:id="rId2"/>
          </p:cNvPr>
          <p:cNvPicPr>
            <a:picLocks noChangeAspect="1"/>
          </p:cNvPicPr>
          <p:nvPr/>
        </p:nvPicPr>
        <p:blipFill>
          <a:blip r:embed="rId3"/>
          <a:stretch>
            <a:fillRect/>
          </a:stretch>
        </p:blipFill>
        <p:spPr>
          <a:xfrm>
            <a:off x="849920" y="3512011"/>
            <a:ext cx="7098323" cy="1532779"/>
          </a:xfrm>
          <a:prstGeom prst="rect">
            <a:avLst/>
          </a:prstGeom>
          <a:ln>
            <a:solidFill>
              <a:srgbClr val="0070C0"/>
            </a:solidFill>
          </a:ln>
        </p:spPr>
      </p:pic>
    </p:spTree>
    <p:extLst>
      <p:ext uri="{BB962C8B-B14F-4D97-AF65-F5344CB8AC3E}">
        <p14:creationId xmlns:p14="http://schemas.microsoft.com/office/powerpoint/2010/main" val="222737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11">
            <a:extLst>
              <a:ext uri="{FF2B5EF4-FFF2-40B4-BE49-F238E27FC236}">
                <a16:creationId xmlns:a16="http://schemas.microsoft.com/office/drawing/2014/main" id="{7E4BEDC3-4004-C13B-086D-CBAC3D154015}"/>
              </a:ext>
            </a:extLst>
          </p:cNvPr>
          <p:cNvSpPr txBox="1"/>
          <p:nvPr/>
        </p:nvSpPr>
        <p:spPr>
          <a:xfrm>
            <a:off x="762528" y="579940"/>
            <a:ext cx="10257405" cy="646331"/>
          </a:xfrm>
          <a:prstGeom prst="rect">
            <a:avLst/>
          </a:prstGeom>
          <a:noFill/>
        </p:spPr>
        <p:txBody>
          <a:bodyPr wrap="square" rtlCol="0">
            <a:spAutoFit/>
          </a:bodyPr>
          <a:lstStyle/>
          <a:p>
            <a:r>
              <a:rPr lang="en-US" sz="3600" b="1">
                <a:solidFill>
                  <a:srgbClr val="FAB632"/>
                </a:solidFill>
                <a:ea typeface="Nunito Bold" charset="0"/>
                <a:cs typeface="Arima Madurai Semi" pitchFamily="2" charset="77"/>
              </a:rPr>
              <a:t>Unidad </a:t>
            </a:r>
            <a:r>
              <a:rPr lang="en-US" sz="3600" b="1" dirty="0">
                <a:solidFill>
                  <a:srgbClr val="FAB632"/>
                </a:solidFill>
                <a:ea typeface="Nunito Bold" charset="0"/>
                <a:cs typeface="Arima Madurai Semi" pitchFamily="2" charset="77"/>
              </a:rPr>
              <a:t>2</a:t>
            </a:r>
            <a:r>
              <a:rPr lang="en-US" sz="3600" b="1">
                <a:solidFill>
                  <a:srgbClr val="FAB632"/>
                </a:solidFill>
                <a:ea typeface="Nunito Bold" charset="0"/>
                <a:cs typeface="Arima Madurai Semi" pitchFamily="2" charset="77"/>
              </a:rPr>
              <a:t>: Contenido y estructura de DigComp</a:t>
            </a:r>
            <a:endParaRPr lang="en-US" sz="3600" b="1" dirty="0">
              <a:solidFill>
                <a:srgbClr val="FAB632"/>
              </a:solidFill>
              <a:ea typeface="Nunito Bold" charset="0"/>
              <a:cs typeface="Arima Madurai Semi" pitchFamily="2" charset="77"/>
            </a:endParaRPr>
          </a:p>
        </p:txBody>
      </p:sp>
      <p:sp>
        <p:nvSpPr>
          <p:cNvPr id="7" name="CuadroTexto 6">
            <a:extLst>
              <a:ext uri="{FF2B5EF4-FFF2-40B4-BE49-F238E27FC236}">
                <a16:creationId xmlns:a16="http://schemas.microsoft.com/office/drawing/2014/main" id="{B235D64A-702A-A7DC-A3D0-622708D15D7F}"/>
              </a:ext>
            </a:extLst>
          </p:cNvPr>
          <p:cNvSpPr txBox="1"/>
          <p:nvPr/>
        </p:nvSpPr>
        <p:spPr>
          <a:xfrm>
            <a:off x="762530" y="1246054"/>
            <a:ext cx="9981670" cy="461665"/>
          </a:xfrm>
          <a:prstGeom prst="rect">
            <a:avLst/>
          </a:prstGeom>
          <a:noFill/>
        </p:spPr>
        <p:txBody>
          <a:bodyPr wrap="square" rtlCol="0">
            <a:spAutoFit/>
          </a:bodyPr>
          <a:lstStyle/>
          <a:p>
            <a:r>
              <a:rPr lang="en-GB" sz="2400">
                <a:solidFill>
                  <a:srgbClr val="21B4A9"/>
                </a:solidFill>
              </a:rPr>
              <a:t>Sección </a:t>
            </a:r>
            <a:r>
              <a:rPr lang="en-GB" sz="2400" dirty="0">
                <a:solidFill>
                  <a:srgbClr val="21B4A9"/>
                </a:solidFill>
              </a:rPr>
              <a:t>2.2</a:t>
            </a:r>
            <a:r>
              <a:rPr lang="en-GB" sz="2400">
                <a:solidFill>
                  <a:srgbClr val="21B4A9"/>
                </a:solidFill>
              </a:rPr>
              <a:t>: </a:t>
            </a:r>
            <a:r>
              <a:rPr lang="es-ES" sz="2400">
                <a:solidFill>
                  <a:srgbClr val="21B4A9"/>
                </a:solidFill>
              </a:rPr>
              <a:t>La definición oficial de competencia digital (en lenguaje llano)</a:t>
            </a:r>
            <a:endParaRPr lang="en-GB" sz="2400" dirty="0">
              <a:solidFill>
                <a:srgbClr val="21B4A9"/>
              </a:solidFill>
            </a:endParaRPr>
          </a:p>
        </p:txBody>
      </p:sp>
      <p:sp>
        <p:nvSpPr>
          <p:cNvPr id="8" name="Rectángulo 7">
            <a:extLst>
              <a:ext uri="{FF2B5EF4-FFF2-40B4-BE49-F238E27FC236}">
                <a16:creationId xmlns:a16="http://schemas.microsoft.com/office/drawing/2014/main" id="{5542BDAC-D70D-C5EB-3F26-F9277DFF6C62}"/>
              </a:ext>
            </a:extLst>
          </p:cNvPr>
          <p:cNvSpPr/>
          <p:nvPr/>
        </p:nvSpPr>
        <p:spPr>
          <a:xfrm>
            <a:off x="762529" y="1871201"/>
            <a:ext cx="10648421" cy="3370153"/>
          </a:xfrm>
          <a:prstGeom prst="rect">
            <a:avLst/>
          </a:prstGeom>
        </p:spPr>
        <p:txBody>
          <a:bodyPr wrap="square">
            <a:spAutoFit/>
          </a:bodyPr>
          <a:lstStyle/>
          <a:p>
            <a:pPr algn="just">
              <a:defRPr/>
            </a:pPr>
            <a:r>
              <a:rPr lang="es-ES">
                <a:ea typeface="Times New Roman" panose="02020603050405020304" pitchFamily="18" charset="0"/>
                <a:cs typeface="Calibri" panose="020F0502020204030204" pitchFamily="34" charset="0"/>
              </a:rPr>
              <a:t>Por competencia digital se entiende el uso de la tecnología digital para el aprendizaje, el trabajo y la participación social de manera segura, crítica y responsable. </a:t>
            </a:r>
            <a:r>
              <a:rPr lang="en-GB">
                <a:ea typeface="Times New Roman" panose="02020603050405020304" pitchFamily="18" charset="0"/>
                <a:cs typeface="Calibri" panose="020F0502020204030204" pitchFamily="34" charset="0"/>
              </a:rPr>
              <a:t> </a:t>
            </a:r>
          </a:p>
          <a:p>
            <a:pPr algn="just">
              <a:defRPr/>
            </a:pPr>
            <a:r>
              <a:rPr lang="en-GB">
                <a:ea typeface="Times New Roman" panose="02020603050405020304" pitchFamily="18" charset="0"/>
                <a:cs typeface="Calibri" panose="020F0502020204030204" pitchFamily="34" charset="0"/>
              </a:rPr>
              <a:t> </a:t>
            </a:r>
          </a:p>
          <a:p>
            <a:pPr algn="just">
              <a:defRPr/>
            </a:pPr>
            <a:r>
              <a:rPr lang="es-ES">
                <a:ea typeface="Times New Roman" panose="02020603050405020304" pitchFamily="18" charset="0"/>
                <a:cs typeface="Calibri" panose="020F0502020204030204" pitchFamily="34" charset="0"/>
              </a:rPr>
              <a:t>Se incluyen la alfabetización informacional y de datos, la comunicación y el trabajo en equipo, la alfabetización mediática, la producción de contenidos digitales (incluida la programación), la seguridad (incluidas las competencias de bienestar digital y ciberseguridad), las preocupaciones relacionadas con la propiedad intelectual, la resolución de problemas y el pensamiento crítico.</a:t>
            </a:r>
          </a:p>
          <a:p>
            <a:pPr algn="just">
              <a:defRPr/>
            </a:pPr>
            <a:r>
              <a:rPr lang="en-GB">
                <a:ea typeface="Times New Roman" panose="02020603050405020304" pitchFamily="18" charset="0"/>
                <a:cs typeface="Calibri" panose="020F0502020204030204" pitchFamily="34" charset="0"/>
              </a:rPr>
              <a:t> </a:t>
            </a:r>
          </a:p>
          <a:p>
            <a:pPr algn="just">
              <a:defRPr/>
            </a:pPr>
            <a:r>
              <a:rPr lang="es-ES">
                <a:ea typeface="Times New Roman" panose="02020603050405020304" pitchFamily="18" charset="0"/>
                <a:cs typeface="Calibri" panose="020F0502020204030204" pitchFamily="34" charset="0"/>
              </a:rPr>
              <a:t>Las competencias incluyen conocimientos, habilidades y actitudes; en otras palabras, se componen de conceptos e información (también conocidos como conocimientos), descripciones de habilidades (como la capacidad de realizar tareas) y actitudes (por ejemplo, una mentalidad para actuar o reaccionar).</a:t>
            </a:r>
            <a:endParaRPr lang="en-GB" sz="1500" i="1">
              <a:ea typeface="Times New Roman" panose="02020603050405020304" pitchFamily="18" charset="0"/>
              <a:cs typeface="Calibri" panose="020F0502020204030204" pitchFamily="34" charset="0"/>
            </a:endParaRPr>
          </a:p>
          <a:p>
            <a:pPr algn="just">
              <a:defRPr/>
            </a:pPr>
            <a:endParaRPr lang="en-US" sz="1500" i="1" dirty="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0698993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1586</Words>
  <Application>Microsoft Office PowerPoint</Application>
  <PresentationFormat>Panorámica</PresentationFormat>
  <Paragraphs>177</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Arial Rounded MT Bold</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Álvarez Bordón</dc:creator>
  <cp:lastModifiedBy>internetwebsolutions internetwebsolutions</cp:lastModifiedBy>
  <cp:revision>22</cp:revision>
  <dcterms:created xsi:type="dcterms:W3CDTF">2022-05-18T10:18:40Z</dcterms:created>
  <dcterms:modified xsi:type="dcterms:W3CDTF">2024-06-25T09:15:14Z</dcterms:modified>
</cp:coreProperties>
</file>