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7"/>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Lst>
  <p:sldSz cx="12192000" cy="6858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1pPr>
    <a:lvl2pPr marL="0" marR="0" indent="457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2pPr>
    <a:lvl3pPr marL="0" marR="0" indent="914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3pPr>
    <a:lvl4pPr marL="0" marR="0" indent="1371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4pPr>
    <a:lvl5pPr marL="0" marR="0" indent="18288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5pPr>
    <a:lvl6pPr marL="0" marR="0" indent="22860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6pPr>
    <a:lvl7pPr marL="0" marR="0" indent="27432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7pPr>
    <a:lvl8pPr marL="0" marR="0" indent="32004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8pPr>
    <a:lvl9pPr marL="0" marR="0" indent="365760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DD4EA"/>
          </a:solidFill>
        </a:fill>
      </a:tcStyle>
    </a:wholeTbl>
    <a:band2H>
      <a:tcTxStyle/>
      <a:tcStyle>
        <a:tcBdr/>
        <a:fill>
          <a:solidFill>
            <a:srgbClr val="E8EBF5"/>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E0E0E0"/>
          </a:solidFill>
        </a:fill>
      </a:tcStyle>
    </a:wholeTbl>
    <a:band2H>
      <a:tcTxStyle/>
      <a:tcStyle>
        <a:tcBdr/>
        <a:fill>
          <a:solidFill>
            <a:srgbClr val="F0F0F0"/>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EEE7283C-3CF3-47DC-8721-378D4A62B228}"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4E2CE"/>
          </a:solidFill>
        </a:fill>
      </a:tcStyle>
    </a:wholeTbl>
    <a:band2H>
      <a:tcTxStyle/>
      <a:tcStyle>
        <a:tcBdr/>
        <a:fill>
          <a:solidFill>
            <a:srgbClr val="EBF1E8"/>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CF821DB8-F4EB-4A41-A1BA-3FCAFE7338EE}" styleName="">
    <a:tblBg/>
    <a:wholeTbl>
      <a:tcTxStyle b="off" i="off">
        <a:fontRef idx="maj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aj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aj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aj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2708684C-4D16-4618-839F-0558EEFCDFE6}" styleName="">
    <a:tblBg/>
    <a:wholeTbl>
      <a:tcTxStyle b="off"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wholeTbl>
    <a:band2H>
      <a:tcTxStyle/>
      <a:tcStyle>
        <a:tcBdr/>
        <a:fill>
          <a:solidFill>
            <a:srgbClr val="FFFFFF"/>
          </a:solidFill>
        </a:fill>
      </a:tcStyle>
    </a:band2H>
    <a:firstCol>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solidFill>
            <a:srgbClr val="000000">
              <a:alpha val="20000"/>
            </a:srgbClr>
          </a:solidFill>
        </a:fill>
      </a:tcStyle>
    </a:firstCol>
    <a:la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50800" cap="flat">
              <a:solidFill>
                <a:srgbClr val="000000"/>
              </a:solidFill>
              <a:prstDash val="solid"/>
              <a:round/>
            </a:ln>
          </a:top>
          <a:bottom>
            <a:ln w="127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lastRow>
    <a:firstRow>
      <a:tcTxStyle b="on" i="off">
        <a:fontRef idx="major">
          <a:srgbClr val="000000"/>
        </a:fontRef>
        <a:srgbClr val="000000"/>
      </a:tcTxStyle>
      <a:tcStyle>
        <a:tcBdr>
          <a:left>
            <a:ln w="12700" cap="flat">
              <a:solidFill>
                <a:srgbClr val="000000"/>
              </a:solidFill>
              <a:prstDash val="solid"/>
              <a:round/>
            </a:ln>
          </a:left>
          <a:right>
            <a:ln w="12700" cap="flat">
              <a:solidFill>
                <a:srgbClr val="000000"/>
              </a:solidFill>
              <a:prstDash val="solid"/>
              <a:round/>
            </a:ln>
          </a:right>
          <a:top>
            <a:ln w="12700" cap="flat">
              <a:solidFill>
                <a:srgbClr val="000000"/>
              </a:solidFill>
              <a:prstDash val="solid"/>
              <a:round/>
            </a:ln>
          </a:top>
          <a:bottom>
            <a:ln w="25400" cap="flat">
              <a:solidFill>
                <a:srgbClr val="000000"/>
              </a:solidFill>
              <a:prstDash val="solid"/>
              <a:round/>
            </a:ln>
          </a:bottom>
          <a:insideH>
            <a:ln w="12700" cap="flat">
              <a:solidFill>
                <a:srgbClr val="000000"/>
              </a:solidFill>
              <a:prstDash val="solid"/>
              <a:round/>
            </a:ln>
          </a:insideH>
          <a:insideV>
            <a:ln w="12700" cap="flat">
              <a:solidFill>
                <a:srgbClr val="000000"/>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7" d="100"/>
          <a:sy n="107" d="100"/>
        </p:scale>
        <p:origin x="71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1" name="Shape 91"/>
          <p:cNvSpPr>
            <a:spLocks noGrp="1" noRot="1" noChangeAspect="1"/>
          </p:cNvSpPr>
          <p:nvPr>
            <p:ph type="sldImg"/>
          </p:nvPr>
        </p:nvSpPr>
        <p:spPr>
          <a:xfrm>
            <a:off x="1143000" y="685800"/>
            <a:ext cx="4572000" cy="3429000"/>
          </a:xfrm>
          <a:prstGeom prst="rect">
            <a:avLst/>
          </a:prstGeom>
        </p:spPr>
        <p:txBody>
          <a:bodyPr/>
          <a:lstStyle/>
          <a:p>
            <a:endParaRPr/>
          </a:p>
        </p:txBody>
      </p:sp>
      <p:sp>
        <p:nvSpPr>
          <p:cNvPr id="92" name="Shape 92"/>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Calibri"/>
      </a:defRPr>
    </a:lvl1pPr>
    <a:lvl2pPr indent="228600" latinLnBrk="0">
      <a:defRPr sz="1200">
        <a:latin typeface="+mj-lt"/>
        <a:ea typeface="+mj-ea"/>
        <a:cs typeface="+mj-cs"/>
        <a:sym typeface="Calibri"/>
      </a:defRPr>
    </a:lvl2pPr>
    <a:lvl3pPr indent="457200" latinLnBrk="0">
      <a:defRPr sz="1200">
        <a:latin typeface="+mj-lt"/>
        <a:ea typeface="+mj-ea"/>
        <a:cs typeface="+mj-cs"/>
        <a:sym typeface="Calibri"/>
      </a:defRPr>
    </a:lvl3pPr>
    <a:lvl4pPr indent="685800" latinLnBrk="0">
      <a:defRPr sz="1200">
        <a:latin typeface="+mj-lt"/>
        <a:ea typeface="+mj-ea"/>
        <a:cs typeface="+mj-cs"/>
        <a:sym typeface="Calibri"/>
      </a:defRPr>
    </a:lvl4pPr>
    <a:lvl5pPr indent="914400" latinLnBrk="0">
      <a:defRPr sz="1200">
        <a:latin typeface="+mj-lt"/>
        <a:ea typeface="+mj-ea"/>
        <a:cs typeface="+mj-cs"/>
        <a:sym typeface="Calibri"/>
      </a:defRPr>
    </a:lvl5pPr>
    <a:lvl6pPr indent="1143000" latinLnBrk="0">
      <a:defRPr sz="1200">
        <a:latin typeface="+mj-lt"/>
        <a:ea typeface="+mj-ea"/>
        <a:cs typeface="+mj-cs"/>
        <a:sym typeface="Calibri"/>
      </a:defRPr>
    </a:lvl6pPr>
    <a:lvl7pPr indent="1371600" latinLnBrk="0">
      <a:defRPr sz="1200">
        <a:latin typeface="+mj-lt"/>
        <a:ea typeface="+mj-ea"/>
        <a:cs typeface="+mj-cs"/>
        <a:sym typeface="Calibri"/>
      </a:defRPr>
    </a:lvl7pPr>
    <a:lvl8pPr indent="1600200" latinLnBrk="0">
      <a:defRPr sz="1200">
        <a:latin typeface="+mj-lt"/>
        <a:ea typeface="+mj-ea"/>
        <a:cs typeface="+mj-cs"/>
        <a:sym typeface="Calibri"/>
      </a:defRPr>
    </a:lvl8pPr>
    <a:lvl9pPr indent="1828800" latinLnBrk="0">
      <a:defRPr sz="1200">
        <a:latin typeface="+mj-lt"/>
        <a:ea typeface="+mj-ea"/>
        <a:cs typeface="+mj-cs"/>
        <a:sym typeface="Calibri"/>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Diapositiva de título">
    <p:spTree>
      <p:nvGrpSpPr>
        <p:cNvPr id="1" name=""/>
        <p:cNvGrpSpPr/>
        <p:nvPr/>
      </p:nvGrpSpPr>
      <p:grpSpPr>
        <a:xfrm>
          <a:off x="0" y="0"/>
          <a:ext cx="0" cy="0"/>
          <a:chOff x="0" y="0"/>
          <a:chExt cx="0" cy="0"/>
        </a:xfrm>
      </p:grpSpPr>
      <p:sp>
        <p:nvSpPr>
          <p:cNvPr id="11" name="Tekst tytułowy"/>
          <p:cNvSpPr txBox="1">
            <a:spLocks noGrp="1"/>
          </p:cNvSpPr>
          <p:nvPr>
            <p:ph type="title"/>
          </p:nvPr>
        </p:nvSpPr>
        <p:spPr>
          <a:xfrm>
            <a:off x="1524000" y="1122362"/>
            <a:ext cx="9144000" cy="2387601"/>
          </a:xfrm>
          <a:prstGeom prst="rect">
            <a:avLst/>
          </a:prstGeom>
        </p:spPr>
        <p:txBody>
          <a:bodyPr anchor="b"/>
          <a:lstStyle>
            <a:lvl1pPr algn="ctr">
              <a:defRPr sz="6000"/>
            </a:lvl1pPr>
          </a:lstStyle>
          <a:p>
            <a:r>
              <a:t>Tekst tytułowy</a:t>
            </a:r>
          </a:p>
        </p:txBody>
      </p:sp>
      <p:sp>
        <p:nvSpPr>
          <p:cNvPr id="12" name="Treść - poziom 1…"/>
          <p:cNvSpPr txBox="1">
            <a:spLocks noGrp="1"/>
          </p:cNvSpPr>
          <p:nvPr>
            <p:ph type="body" sz="quarter" idx="1"/>
          </p:nvPr>
        </p:nvSpPr>
        <p:spPr>
          <a:xfrm>
            <a:off x="1524000" y="3602037"/>
            <a:ext cx="9144000" cy="1655763"/>
          </a:xfrm>
          <a:prstGeom prst="rect">
            <a:avLst/>
          </a:prstGeom>
        </p:spPr>
        <p:txBody>
          <a:bodyPr/>
          <a:lstStyle>
            <a:lvl1pPr marL="0" indent="0" algn="ctr">
              <a:buSzTx/>
              <a:buFontTx/>
              <a:buNone/>
              <a:defRPr sz="2400"/>
            </a:lvl1pPr>
            <a:lvl2pPr marL="0" indent="457200" algn="ctr">
              <a:buSzTx/>
              <a:buFontTx/>
              <a:buNone/>
              <a:defRPr sz="2400"/>
            </a:lvl2pPr>
            <a:lvl3pPr marL="0" indent="914400" algn="ctr">
              <a:buSzTx/>
              <a:buFontTx/>
              <a:buNone/>
              <a:defRPr sz="2400"/>
            </a:lvl3pPr>
            <a:lvl4pPr marL="0" indent="1371600" algn="ctr">
              <a:buSzTx/>
              <a:buFontTx/>
              <a:buNone/>
              <a:defRPr sz="2400"/>
            </a:lvl4pPr>
            <a:lvl5pPr marL="0" indent="1828800" algn="ctr">
              <a:buSzTx/>
              <a:buFontTx/>
              <a:buNone/>
              <a:defRPr sz="2400"/>
            </a:lvl5pPr>
          </a:lstStyle>
          <a:p>
            <a:r>
              <a:t>Treść - poziom 1</a:t>
            </a:r>
          </a:p>
          <a:p>
            <a:pPr lvl="1"/>
            <a:r>
              <a:t>Treść - poziom 2</a:t>
            </a:r>
          </a:p>
          <a:p>
            <a:pPr lvl="2"/>
            <a:r>
              <a:t>Treść - poziom 3</a:t>
            </a:r>
          </a:p>
          <a:p>
            <a:pPr lvl="3"/>
            <a:r>
              <a:t>Treść - poziom 4</a:t>
            </a:r>
          </a:p>
          <a:p>
            <a:pPr lvl="4"/>
            <a:r>
              <a:t>Treść - poziom 5</a:t>
            </a:r>
          </a:p>
        </p:txBody>
      </p:sp>
      <p:sp>
        <p:nvSpPr>
          <p:cNvPr id="13" name="Numer slajdu"/>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ítulo y objetos">
    <p:spTree>
      <p:nvGrpSpPr>
        <p:cNvPr id="1" name=""/>
        <p:cNvGrpSpPr/>
        <p:nvPr/>
      </p:nvGrpSpPr>
      <p:grpSpPr>
        <a:xfrm>
          <a:off x="0" y="0"/>
          <a:ext cx="0" cy="0"/>
          <a:chOff x="0" y="0"/>
          <a:chExt cx="0" cy="0"/>
        </a:xfrm>
      </p:grpSpPr>
      <p:sp>
        <p:nvSpPr>
          <p:cNvPr id="20" name="Tekst tytułowy"/>
          <p:cNvSpPr txBox="1">
            <a:spLocks noGrp="1"/>
          </p:cNvSpPr>
          <p:nvPr>
            <p:ph type="title"/>
          </p:nvPr>
        </p:nvSpPr>
        <p:spPr>
          <a:prstGeom prst="rect">
            <a:avLst/>
          </a:prstGeom>
        </p:spPr>
        <p:txBody>
          <a:bodyPr/>
          <a:lstStyle/>
          <a:p>
            <a:r>
              <a:t>Tekst tytułowy</a:t>
            </a:r>
          </a:p>
        </p:txBody>
      </p:sp>
      <p:sp>
        <p:nvSpPr>
          <p:cNvPr id="21" name="Treść - poziom 1…"/>
          <p:cNvSpPr txBox="1">
            <a:spLocks noGrp="1"/>
          </p:cNvSpPr>
          <p:nvPr>
            <p:ph type="body" idx="1"/>
          </p:nvPr>
        </p:nvSpPr>
        <p:spPr>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22" name="Numer slajdu"/>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Encabezado de sección">
    <p:spTree>
      <p:nvGrpSpPr>
        <p:cNvPr id="1" name=""/>
        <p:cNvGrpSpPr/>
        <p:nvPr/>
      </p:nvGrpSpPr>
      <p:grpSpPr>
        <a:xfrm>
          <a:off x="0" y="0"/>
          <a:ext cx="0" cy="0"/>
          <a:chOff x="0" y="0"/>
          <a:chExt cx="0" cy="0"/>
        </a:xfrm>
      </p:grpSpPr>
      <p:sp>
        <p:nvSpPr>
          <p:cNvPr id="29" name="Tekst tytułowy"/>
          <p:cNvSpPr txBox="1">
            <a:spLocks noGrp="1"/>
          </p:cNvSpPr>
          <p:nvPr>
            <p:ph type="title"/>
          </p:nvPr>
        </p:nvSpPr>
        <p:spPr>
          <a:xfrm>
            <a:off x="831850" y="1709738"/>
            <a:ext cx="10515600" cy="2852737"/>
          </a:xfrm>
          <a:prstGeom prst="rect">
            <a:avLst/>
          </a:prstGeom>
        </p:spPr>
        <p:txBody>
          <a:bodyPr anchor="b"/>
          <a:lstStyle>
            <a:lvl1pPr>
              <a:defRPr sz="6000"/>
            </a:lvl1pPr>
          </a:lstStyle>
          <a:p>
            <a:r>
              <a:t>Tekst tytułowy</a:t>
            </a:r>
          </a:p>
        </p:txBody>
      </p:sp>
      <p:sp>
        <p:nvSpPr>
          <p:cNvPr id="30" name="Treść - poziom 1…"/>
          <p:cNvSpPr txBox="1">
            <a:spLocks noGrp="1"/>
          </p:cNvSpPr>
          <p:nvPr>
            <p:ph type="body" sz="quarter" idx="1"/>
          </p:nvPr>
        </p:nvSpPr>
        <p:spPr>
          <a:xfrm>
            <a:off x="831850" y="4589462"/>
            <a:ext cx="10515600" cy="1500188"/>
          </a:xfrm>
          <a:prstGeom prst="rect">
            <a:avLst/>
          </a:prstGeom>
        </p:spPr>
        <p:txBody>
          <a:bodyPr/>
          <a:lstStyle>
            <a:lvl1pPr marL="0" indent="0">
              <a:buSzTx/>
              <a:buFontTx/>
              <a:buNone/>
              <a:defRPr sz="2400">
                <a:solidFill>
                  <a:srgbClr val="888888"/>
                </a:solidFill>
              </a:defRPr>
            </a:lvl1pPr>
            <a:lvl2pPr marL="0" indent="457200">
              <a:buSzTx/>
              <a:buFontTx/>
              <a:buNone/>
              <a:defRPr sz="2400">
                <a:solidFill>
                  <a:srgbClr val="888888"/>
                </a:solidFill>
              </a:defRPr>
            </a:lvl2pPr>
            <a:lvl3pPr marL="0" indent="914400">
              <a:buSzTx/>
              <a:buFontTx/>
              <a:buNone/>
              <a:defRPr sz="2400">
                <a:solidFill>
                  <a:srgbClr val="888888"/>
                </a:solidFill>
              </a:defRPr>
            </a:lvl3pPr>
            <a:lvl4pPr marL="0" indent="1371600">
              <a:buSzTx/>
              <a:buFontTx/>
              <a:buNone/>
              <a:defRPr sz="2400">
                <a:solidFill>
                  <a:srgbClr val="888888"/>
                </a:solidFill>
              </a:defRPr>
            </a:lvl4pPr>
            <a:lvl5pPr marL="0" indent="1828800">
              <a:buSzTx/>
              <a:buFontTx/>
              <a:buNone/>
              <a:defRPr sz="2400">
                <a:solidFill>
                  <a:srgbClr val="888888"/>
                </a:solidFill>
              </a:defRPr>
            </a:lvl5pPr>
          </a:lstStyle>
          <a:p>
            <a:r>
              <a:t>Treść - poziom 1</a:t>
            </a:r>
          </a:p>
          <a:p>
            <a:pPr lvl="1"/>
            <a:r>
              <a:t>Treść - poziom 2</a:t>
            </a:r>
          </a:p>
          <a:p>
            <a:pPr lvl="2"/>
            <a:r>
              <a:t>Treść - poziom 3</a:t>
            </a:r>
          </a:p>
          <a:p>
            <a:pPr lvl="3"/>
            <a:r>
              <a:t>Treść - poziom 4</a:t>
            </a:r>
          </a:p>
          <a:p>
            <a:pPr lvl="4"/>
            <a:r>
              <a:t>Treść - poziom 5</a:t>
            </a:r>
          </a:p>
        </p:txBody>
      </p:sp>
      <p:sp>
        <p:nvSpPr>
          <p:cNvPr id="31" name="Numer slajdu"/>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Dos objetos">
    <p:spTree>
      <p:nvGrpSpPr>
        <p:cNvPr id="1" name=""/>
        <p:cNvGrpSpPr/>
        <p:nvPr/>
      </p:nvGrpSpPr>
      <p:grpSpPr>
        <a:xfrm>
          <a:off x="0" y="0"/>
          <a:ext cx="0" cy="0"/>
          <a:chOff x="0" y="0"/>
          <a:chExt cx="0" cy="0"/>
        </a:xfrm>
      </p:grpSpPr>
      <p:sp>
        <p:nvSpPr>
          <p:cNvPr id="38" name="Tekst tytułowy"/>
          <p:cNvSpPr txBox="1">
            <a:spLocks noGrp="1"/>
          </p:cNvSpPr>
          <p:nvPr>
            <p:ph type="title"/>
          </p:nvPr>
        </p:nvSpPr>
        <p:spPr>
          <a:prstGeom prst="rect">
            <a:avLst/>
          </a:prstGeom>
        </p:spPr>
        <p:txBody>
          <a:bodyPr/>
          <a:lstStyle/>
          <a:p>
            <a:r>
              <a:t>Tekst tytułowy</a:t>
            </a:r>
          </a:p>
        </p:txBody>
      </p:sp>
      <p:sp>
        <p:nvSpPr>
          <p:cNvPr id="39" name="Treść - poziom 1…"/>
          <p:cNvSpPr txBox="1">
            <a:spLocks noGrp="1"/>
          </p:cNvSpPr>
          <p:nvPr>
            <p:ph type="body" sz="half" idx="1"/>
          </p:nvPr>
        </p:nvSpPr>
        <p:spPr>
          <a:xfrm>
            <a:off x="838200" y="1825625"/>
            <a:ext cx="5181600" cy="4351338"/>
          </a:xfrm>
          <a:prstGeom prst="rect">
            <a:avLst/>
          </a:prstGeom>
        </p:spPr>
        <p:txBody>
          <a:bodyPr/>
          <a:lstStyle/>
          <a:p>
            <a:r>
              <a:t>Treść - poziom 1</a:t>
            </a:r>
          </a:p>
          <a:p>
            <a:pPr lvl="1"/>
            <a:r>
              <a:t>Treść - poziom 2</a:t>
            </a:r>
          </a:p>
          <a:p>
            <a:pPr lvl="2"/>
            <a:r>
              <a:t>Treść - poziom 3</a:t>
            </a:r>
          </a:p>
          <a:p>
            <a:pPr lvl="3"/>
            <a:r>
              <a:t>Treść - poziom 4</a:t>
            </a:r>
          </a:p>
          <a:p>
            <a:pPr lvl="4"/>
            <a:r>
              <a:t>Treść - poziom 5</a:t>
            </a:r>
          </a:p>
        </p:txBody>
      </p:sp>
      <p:sp>
        <p:nvSpPr>
          <p:cNvPr id="40" name="Numer slajdu"/>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Comparación">
    <p:spTree>
      <p:nvGrpSpPr>
        <p:cNvPr id="1" name=""/>
        <p:cNvGrpSpPr/>
        <p:nvPr/>
      </p:nvGrpSpPr>
      <p:grpSpPr>
        <a:xfrm>
          <a:off x="0" y="0"/>
          <a:ext cx="0" cy="0"/>
          <a:chOff x="0" y="0"/>
          <a:chExt cx="0" cy="0"/>
        </a:xfrm>
      </p:grpSpPr>
      <p:sp>
        <p:nvSpPr>
          <p:cNvPr id="47" name="Tekst tytułowy"/>
          <p:cNvSpPr txBox="1">
            <a:spLocks noGrp="1"/>
          </p:cNvSpPr>
          <p:nvPr>
            <p:ph type="title"/>
          </p:nvPr>
        </p:nvSpPr>
        <p:spPr>
          <a:xfrm>
            <a:off x="839787" y="365125"/>
            <a:ext cx="10515601" cy="1325563"/>
          </a:xfrm>
          <a:prstGeom prst="rect">
            <a:avLst/>
          </a:prstGeom>
        </p:spPr>
        <p:txBody>
          <a:bodyPr/>
          <a:lstStyle/>
          <a:p>
            <a:r>
              <a:t>Tekst tytułowy</a:t>
            </a:r>
          </a:p>
        </p:txBody>
      </p:sp>
      <p:sp>
        <p:nvSpPr>
          <p:cNvPr id="48" name="Treść - poziom 1…"/>
          <p:cNvSpPr txBox="1">
            <a:spLocks noGrp="1"/>
          </p:cNvSpPr>
          <p:nvPr>
            <p:ph type="body" sz="quarter" idx="1"/>
          </p:nvPr>
        </p:nvSpPr>
        <p:spPr>
          <a:xfrm>
            <a:off x="839787" y="1681163"/>
            <a:ext cx="5157789" cy="823913"/>
          </a:xfrm>
          <a:prstGeom prst="rect">
            <a:avLst/>
          </a:prstGeom>
        </p:spPr>
        <p:txBody>
          <a:bodyPr anchor="b"/>
          <a:lstStyle>
            <a:lvl1pPr marL="0" indent="0">
              <a:buSzTx/>
              <a:buFontTx/>
              <a:buNone/>
              <a:defRPr sz="2400" b="1"/>
            </a:lvl1pPr>
            <a:lvl2pPr marL="0" indent="457200">
              <a:buSzTx/>
              <a:buFontTx/>
              <a:buNone/>
              <a:defRPr sz="2400" b="1"/>
            </a:lvl2pPr>
            <a:lvl3pPr marL="0" indent="914400">
              <a:buSzTx/>
              <a:buFontTx/>
              <a:buNone/>
              <a:defRPr sz="2400" b="1"/>
            </a:lvl3pPr>
            <a:lvl4pPr marL="0" indent="1371600">
              <a:buSzTx/>
              <a:buFontTx/>
              <a:buNone/>
              <a:defRPr sz="2400" b="1"/>
            </a:lvl4pPr>
            <a:lvl5pPr marL="0" indent="1828800">
              <a:buSzTx/>
              <a:buFontTx/>
              <a:buNone/>
              <a:defRPr sz="2400" b="1"/>
            </a:lvl5pPr>
          </a:lstStyle>
          <a:p>
            <a:r>
              <a:t>Treść - poziom 1</a:t>
            </a:r>
          </a:p>
          <a:p>
            <a:pPr lvl="1"/>
            <a:r>
              <a:t>Treść - poziom 2</a:t>
            </a:r>
          </a:p>
          <a:p>
            <a:pPr lvl="2"/>
            <a:r>
              <a:t>Treść - poziom 3</a:t>
            </a:r>
          </a:p>
          <a:p>
            <a:pPr lvl="3"/>
            <a:r>
              <a:t>Treść - poziom 4</a:t>
            </a:r>
          </a:p>
          <a:p>
            <a:pPr lvl="4"/>
            <a:r>
              <a:t>Treść - poziom 5</a:t>
            </a:r>
          </a:p>
        </p:txBody>
      </p:sp>
      <p:sp>
        <p:nvSpPr>
          <p:cNvPr id="49" name="Marcador de texto 4"/>
          <p:cNvSpPr>
            <a:spLocks noGrp="1"/>
          </p:cNvSpPr>
          <p:nvPr>
            <p:ph type="body" sz="quarter" idx="21"/>
          </p:nvPr>
        </p:nvSpPr>
        <p:spPr>
          <a:xfrm>
            <a:off x="6172200" y="1681163"/>
            <a:ext cx="5183188" cy="823913"/>
          </a:xfrm>
          <a:prstGeom prst="rect">
            <a:avLst/>
          </a:prstGeom>
        </p:spPr>
        <p:txBody>
          <a:bodyPr anchor="b"/>
          <a:lstStyle/>
          <a:p>
            <a:pPr marL="0" indent="0">
              <a:buSzTx/>
              <a:buFontTx/>
              <a:buNone/>
              <a:defRPr sz="2400" b="1"/>
            </a:pPr>
            <a:endParaRPr/>
          </a:p>
        </p:txBody>
      </p:sp>
      <p:sp>
        <p:nvSpPr>
          <p:cNvPr id="50" name="Numer slajdu"/>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Solo el título">
    <p:spTree>
      <p:nvGrpSpPr>
        <p:cNvPr id="1" name=""/>
        <p:cNvGrpSpPr/>
        <p:nvPr/>
      </p:nvGrpSpPr>
      <p:grpSpPr>
        <a:xfrm>
          <a:off x="0" y="0"/>
          <a:ext cx="0" cy="0"/>
          <a:chOff x="0" y="0"/>
          <a:chExt cx="0" cy="0"/>
        </a:xfrm>
      </p:grpSpPr>
      <p:sp>
        <p:nvSpPr>
          <p:cNvPr id="57" name="Tekst tytułowy"/>
          <p:cNvSpPr txBox="1">
            <a:spLocks noGrp="1"/>
          </p:cNvSpPr>
          <p:nvPr>
            <p:ph type="title"/>
          </p:nvPr>
        </p:nvSpPr>
        <p:spPr>
          <a:prstGeom prst="rect">
            <a:avLst/>
          </a:prstGeom>
        </p:spPr>
        <p:txBody>
          <a:bodyPr/>
          <a:lstStyle/>
          <a:p>
            <a:r>
              <a:t>Tekst tytułowy</a:t>
            </a:r>
          </a:p>
        </p:txBody>
      </p:sp>
      <p:sp>
        <p:nvSpPr>
          <p:cNvPr id="58" name="Numer slajdu"/>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En blanco">
    <p:spTree>
      <p:nvGrpSpPr>
        <p:cNvPr id="1" name=""/>
        <p:cNvGrpSpPr/>
        <p:nvPr/>
      </p:nvGrpSpPr>
      <p:grpSpPr>
        <a:xfrm>
          <a:off x="0" y="0"/>
          <a:ext cx="0" cy="0"/>
          <a:chOff x="0" y="0"/>
          <a:chExt cx="0" cy="0"/>
        </a:xfrm>
      </p:grpSpPr>
      <p:sp>
        <p:nvSpPr>
          <p:cNvPr id="65" name="Numer slajdu"/>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Contenido con título">
    <p:spTree>
      <p:nvGrpSpPr>
        <p:cNvPr id="1" name=""/>
        <p:cNvGrpSpPr/>
        <p:nvPr/>
      </p:nvGrpSpPr>
      <p:grpSpPr>
        <a:xfrm>
          <a:off x="0" y="0"/>
          <a:ext cx="0" cy="0"/>
          <a:chOff x="0" y="0"/>
          <a:chExt cx="0" cy="0"/>
        </a:xfrm>
      </p:grpSpPr>
      <p:sp>
        <p:nvSpPr>
          <p:cNvPr id="72" name="Tekst tytułowy"/>
          <p:cNvSpPr txBox="1">
            <a:spLocks noGrp="1"/>
          </p:cNvSpPr>
          <p:nvPr>
            <p:ph type="title"/>
          </p:nvPr>
        </p:nvSpPr>
        <p:spPr>
          <a:xfrm>
            <a:off x="839787" y="457200"/>
            <a:ext cx="3932239" cy="1600200"/>
          </a:xfrm>
          <a:prstGeom prst="rect">
            <a:avLst/>
          </a:prstGeom>
        </p:spPr>
        <p:txBody>
          <a:bodyPr anchor="b"/>
          <a:lstStyle>
            <a:lvl1pPr>
              <a:defRPr sz="3200"/>
            </a:lvl1pPr>
          </a:lstStyle>
          <a:p>
            <a:r>
              <a:t>Tekst tytułowy</a:t>
            </a:r>
          </a:p>
        </p:txBody>
      </p:sp>
      <p:sp>
        <p:nvSpPr>
          <p:cNvPr id="73" name="Treść - poziom 1…"/>
          <p:cNvSpPr txBox="1">
            <a:spLocks noGrp="1"/>
          </p:cNvSpPr>
          <p:nvPr>
            <p:ph type="body" sz="half" idx="1"/>
          </p:nvPr>
        </p:nvSpPr>
        <p:spPr>
          <a:xfrm>
            <a:off x="5183187" y="987425"/>
            <a:ext cx="6172201" cy="4873625"/>
          </a:xfrm>
          <a:prstGeom prst="rect">
            <a:avLst/>
          </a:prstGeom>
        </p:spPr>
        <p:txBody>
          <a:bodyPr/>
          <a:lstStyle>
            <a:lvl1pPr>
              <a:defRPr sz="3200"/>
            </a:lvl1pPr>
            <a:lvl2pPr marL="718457" indent="-261257">
              <a:defRPr sz="3200"/>
            </a:lvl2pPr>
            <a:lvl3pPr marL="1219200" indent="-304800">
              <a:defRPr sz="3200"/>
            </a:lvl3pPr>
            <a:lvl4pPr marL="1737360" indent="-365760">
              <a:defRPr sz="3200"/>
            </a:lvl4pPr>
            <a:lvl5pPr marL="2194560" indent="-365760">
              <a:defRPr sz="3200"/>
            </a:lvl5pPr>
          </a:lstStyle>
          <a:p>
            <a:r>
              <a:t>Treść - poziom 1</a:t>
            </a:r>
          </a:p>
          <a:p>
            <a:pPr lvl="1"/>
            <a:r>
              <a:t>Treść - poziom 2</a:t>
            </a:r>
          </a:p>
          <a:p>
            <a:pPr lvl="2"/>
            <a:r>
              <a:t>Treść - poziom 3</a:t>
            </a:r>
          </a:p>
          <a:p>
            <a:pPr lvl="3"/>
            <a:r>
              <a:t>Treść - poziom 4</a:t>
            </a:r>
          </a:p>
          <a:p>
            <a:pPr lvl="4"/>
            <a:r>
              <a:t>Treść - poziom 5</a:t>
            </a:r>
          </a:p>
        </p:txBody>
      </p:sp>
      <p:sp>
        <p:nvSpPr>
          <p:cNvPr id="74" name="Marcador de texto 3"/>
          <p:cNvSpPr>
            <a:spLocks noGrp="1"/>
          </p:cNvSpPr>
          <p:nvPr>
            <p:ph type="body" sz="quarter" idx="21"/>
          </p:nvPr>
        </p:nvSpPr>
        <p:spPr>
          <a:xfrm>
            <a:off x="839787" y="2057400"/>
            <a:ext cx="3932238" cy="3811588"/>
          </a:xfrm>
          <a:prstGeom prst="rect">
            <a:avLst/>
          </a:prstGeom>
        </p:spPr>
        <p:txBody>
          <a:bodyPr/>
          <a:lstStyle/>
          <a:p>
            <a:pPr marL="0" indent="0">
              <a:buSzTx/>
              <a:buFontTx/>
              <a:buNone/>
              <a:defRPr sz="1600"/>
            </a:pPr>
            <a:endParaRPr/>
          </a:p>
        </p:txBody>
      </p:sp>
      <p:sp>
        <p:nvSpPr>
          <p:cNvPr id="75" name="Numer slajdu"/>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magen con título">
    <p:spTree>
      <p:nvGrpSpPr>
        <p:cNvPr id="1" name=""/>
        <p:cNvGrpSpPr/>
        <p:nvPr/>
      </p:nvGrpSpPr>
      <p:grpSpPr>
        <a:xfrm>
          <a:off x="0" y="0"/>
          <a:ext cx="0" cy="0"/>
          <a:chOff x="0" y="0"/>
          <a:chExt cx="0" cy="0"/>
        </a:xfrm>
      </p:grpSpPr>
      <p:sp>
        <p:nvSpPr>
          <p:cNvPr id="82" name="Tekst tytułowy"/>
          <p:cNvSpPr txBox="1">
            <a:spLocks noGrp="1"/>
          </p:cNvSpPr>
          <p:nvPr>
            <p:ph type="title"/>
          </p:nvPr>
        </p:nvSpPr>
        <p:spPr>
          <a:xfrm>
            <a:off x="839787" y="457200"/>
            <a:ext cx="3932239" cy="1600200"/>
          </a:xfrm>
          <a:prstGeom prst="rect">
            <a:avLst/>
          </a:prstGeom>
        </p:spPr>
        <p:txBody>
          <a:bodyPr anchor="b"/>
          <a:lstStyle>
            <a:lvl1pPr>
              <a:defRPr sz="3200"/>
            </a:lvl1pPr>
          </a:lstStyle>
          <a:p>
            <a:r>
              <a:t>Tekst tytułowy</a:t>
            </a:r>
          </a:p>
        </p:txBody>
      </p:sp>
      <p:sp>
        <p:nvSpPr>
          <p:cNvPr id="83" name="Marcador de posición de imagen 2"/>
          <p:cNvSpPr>
            <a:spLocks noGrp="1"/>
          </p:cNvSpPr>
          <p:nvPr>
            <p:ph type="pic" sz="half" idx="21"/>
          </p:nvPr>
        </p:nvSpPr>
        <p:spPr>
          <a:xfrm>
            <a:off x="5183187" y="987425"/>
            <a:ext cx="6172201" cy="4873625"/>
          </a:xfrm>
          <a:prstGeom prst="rect">
            <a:avLst/>
          </a:prstGeom>
        </p:spPr>
        <p:txBody>
          <a:bodyPr lIns="91439" rIns="91439">
            <a:noAutofit/>
          </a:bodyPr>
          <a:lstStyle/>
          <a:p>
            <a:endParaRPr/>
          </a:p>
        </p:txBody>
      </p:sp>
      <p:sp>
        <p:nvSpPr>
          <p:cNvPr id="84" name="Treść - poziom 1…"/>
          <p:cNvSpPr txBox="1">
            <a:spLocks noGrp="1"/>
          </p:cNvSpPr>
          <p:nvPr>
            <p:ph type="body" sz="quarter" idx="1"/>
          </p:nvPr>
        </p:nvSpPr>
        <p:spPr>
          <a:xfrm>
            <a:off x="839787" y="2057400"/>
            <a:ext cx="3932239" cy="3811588"/>
          </a:xfrm>
          <a:prstGeom prst="rect">
            <a:avLst/>
          </a:prstGeom>
        </p:spPr>
        <p:txBody>
          <a:bodyPr/>
          <a:lstStyle>
            <a:lvl1pPr marL="0" indent="0">
              <a:buSzTx/>
              <a:buFontTx/>
              <a:buNone/>
              <a:defRPr sz="1600"/>
            </a:lvl1pPr>
            <a:lvl2pPr marL="0" indent="457200">
              <a:buSzTx/>
              <a:buFontTx/>
              <a:buNone/>
              <a:defRPr sz="1600"/>
            </a:lvl2pPr>
            <a:lvl3pPr marL="0" indent="914400">
              <a:buSzTx/>
              <a:buFontTx/>
              <a:buNone/>
              <a:defRPr sz="1600"/>
            </a:lvl3pPr>
            <a:lvl4pPr marL="0" indent="1371600">
              <a:buSzTx/>
              <a:buFontTx/>
              <a:buNone/>
              <a:defRPr sz="1600"/>
            </a:lvl4pPr>
            <a:lvl5pPr marL="0" indent="1828800">
              <a:buSzTx/>
              <a:buFontTx/>
              <a:buNone/>
              <a:defRPr sz="1600"/>
            </a:lvl5pPr>
          </a:lstStyle>
          <a:p>
            <a:r>
              <a:t>Treść - poziom 1</a:t>
            </a:r>
          </a:p>
          <a:p>
            <a:pPr lvl="1"/>
            <a:r>
              <a:t>Treść - poziom 2</a:t>
            </a:r>
          </a:p>
          <a:p>
            <a:pPr lvl="2"/>
            <a:r>
              <a:t>Treść - poziom 3</a:t>
            </a:r>
          </a:p>
          <a:p>
            <a:pPr lvl="3"/>
            <a:r>
              <a:t>Treść - poziom 4</a:t>
            </a:r>
          </a:p>
          <a:p>
            <a:pPr lvl="4"/>
            <a:r>
              <a:t>Treść - poziom 5</a:t>
            </a:r>
          </a:p>
        </p:txBody>
      </p:sp>
      <p:sp>
        <p:nvSpPr>
          <p:cNvPr id="85" name="Numer slajdu"/>
          <p:cNvSpPr txBox="1">
            <a:spLocks noGrp="1"/>
          </p:cNvSpPr>
          <p:nvPr>
            <p:ph type="sldNum" sz="quarter" idx="2"/>
          </p:nvPr>
        </p:nvSpPr>
        <p:spPr>
          <a:prstGeom prst="rect">
            <a:avLst/>
          </a:prstGeom>
        </p:spPr>
        <p:txBody>
          <a:bodyPr/>
          <a:lstStyle/>
          <a:p>
            <a:fld id="{86CB4B4D-7CA3-9044-876B-883B54F8677D}" type="slidenum">
              <a:t>‹Nº›</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Tekst tytułowy"/>
          <p:cNvSpPr txBox="1">
            <a:spLocks noGrp="1"/>
          </p:cNvSpPr>
          <p:nvPr>
            <p:ph type="title"/>
          </p:nvPr>
        </p:nvSpPr>
        <p:spPr>
          <a:xfrm>
            <a:off x="838200" y="365125"/>
            <a:ext cx="10515600" cy="132556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chor="ctr">
            <a:normAutofit/>
          </a:bodyPr>
          <a:lstStyle/>
          <a:p>
            <a:r>
              <a:t>Tekst tytułowy</a:t>
            </a:r>
          </a:p>
        </p:txBody>
      </p:sp>
      <p:sp>
        <p:nvSpPr>
          <p:cNvPr id="3" name="Treść - poziom 1…"/>
          <p:cNvSpPr txBox="1">
            <a:spLocks noGrp="1"/>
          </p:cNvSpPr>
          <p:nvPr>
            <p:ph type="body" idx="1"/>
          </p:nvPr>
        </p:nvSpPr>
        <p:spPr>
          <a:xfrm>
            <a:off x="838200" y="1825625"/>
            <a:ext cx="10515600" cy="435133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normAutofit/>
          </a:bodyPr>
          <a:lstStyle/>
          <a:p>
            <a:r>
              <a:t>Treść - poziom 1</a:t>
            </a:r>
          </a:p>
          <a:p>
            <a:pPr lvl="1"/>
            <a:r>
              <a:t>Treść - poziom 2</a:t>
            </a:r>
          </a:p>
          <a:p>
            <a:pPr lvl="2"/>
            <a:r>
              <a:t>Treść - poziom 3</a:t>
            </a:r>
          </a:p>
          <a:p>
            <a:pPr lvl="3"/>
            <a:r>
              <a:t>Treść - poziom 4</a:t>
            </a:r>
          </a:p>
          <a:p>
            <a:pPr lvl="4"/>
            <a:r>
              <a:t>Treść - poziom 5</a:t>
            </a:r>
          </a:p>
        </p:txBody>
      </p:sp>
      <p:sp>
        <p:nvSpPr>
          <p:cNvPr id="4" name="Numer slajdu"/>
          <p:cNvSpPr txBox="1">
            <a:spLocks noGrp="1"/>
          </p:cNvSpPr>
          <p:nvPr>
            <p:ph type="sldNum" sz="quarter" idx="2"/>
          </p:nvPr>
        </p:nvSpPr>
        <p:spPr>
          <a:xfrm>
            <a:off x="11095176" y="6414760"/>
            <a:ext cx="258624" cy="248305"/>
          </a:xfrm>
          <a:prstGeom prst="rect">
            <a:avLst/>
          </a:prstGeom>
          <a:ln w="12700">
            <a:miter lim="400000"/>
          </a:ln>
        </p:spPr>
        <p:txBody>
          <a:bodyPr wrap="none" lIns="45719" rIns="45719" anchor="ctr">
            <a:spAutoFit/>
          </a:bodyPr>
          <a:lstStyle>
            <a:lvl1pPr algn="r">
              <a:defRPr sz="1200">
                <a:solidFill>
                  <a:srgbClr val="888888"/>
                </a:solidFill>
              </a:defRPr>
            </a:lvl1pPr>
          </a:lstStyle>
          <a:p>
            <a:fld id="{86CB4B4D-7CA3-9044-876B-883B54F8677D}" type="slidenum">
              <a:t>‹Nº›</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Lst>
  <p:transition spd="med"/>
  <p:txStyles>
    <p:titleStyle>
      <a:lvl1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1pPr>
      <a:lvl2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2pPr>
      <a:lvl3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3pPr>
      <a:lvl4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4pPr>
      <a:lvl5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5pPr>
      <a:lvl6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6pPr>
      <a:lvl7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7pPr>
      <a:lvl8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8pPr>
      <a:lvl9pPr marL="0" marR="0" indent="0" algn="l" defTabSz="914400" rtl="0" latinLnBrk="0">
        <a:lnSpc>
          <a:spcPct val="90000"/>
        </a:lnSpc>
        <a:spcBef>
          <a:spcPts val="0"/>
        </a:spcBef>
        <a:spcAft>
          <a:spcPts val="0"/>
        </a:spcAft>
        <a:buClrTx/>
        <a:buSzTx/>
        <a:buFontTx/>
        <a:buNone/>
        <a:tabLst/>
        <a:defRPr sz="4400" b="0" i="0" u="none" strike="noStrike" cap="none" spc="0" baseline="0">
          <a:solidFill>
            <a:srgbClr val="000000"/>
          </a:solidFill>
          <a:uFillTx/>
          <a:latin typeface="Calibri Light"/>
          <a:ea typeface="Calibri Light"/>
          <a:cs typeface="Calibri Light"/>
          <a:sym typeface="Calibri Light"/>
        </a:defRPr>
      </a:lvl9pPr>
    </p:titleStyle>
    <p:bodyStyle>
      <a:lvl1pPr marL="228600" marR="0" indent="-228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1pPr>
      <a:lvl2pPr marL="723900" marR="0" indent="-2667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2pPr>
      <a:lvl3pPr marL="1234439" marR="0" indent="-320039"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3pPr>
      <a:lvl4pPr marL="1727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4pPr>
      <a:lvl5pPr marL="21844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5pPr>
      <a:lvl6pPr marL="26416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6pPr>
      <a:lvl7pPr marL="30988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7pPr>
      <a:lvl8pPr marL="35560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8pPr>
      <a:lvl9pPr marL="4013200" marR="0" indent="-355600" algn="l" defTabSz="914400" rtl="0" latinLnBrk="0">
        <a:lnSpc>
          <a:spcPct val="90000"/>
        </a:lnSpc>
        <a:spcBef>
          <a:spcPts val="1000"/>
        </a:spcBef>
        <a:spcAft>
          <a:spcPts val="0"/>
        </a:spcAft>
        <a:buClrTx/>
        <a:buSzPct val="100000"/>
        <a:buFont typeface="Arial"/>
        <a:buChar char="•"/>
        <a:tabLst/>
        <a:defRPr sz="2800" b="0" i="0" u="none" strike="noStrike" cap="none" spc="0" baseline="0">
          <a:solidFill>
            <a:srgbClr val="000000"/>
          </a:solidFill>
          <a:uFillTx/>
          <a:latin typeface="+mj-lt"/>
          <a:ea typeface="+mj-ea"/>
          <a:cs typeface="+mj-cs"/>
          <a:sym typeface="Calibri"/>
        </a:defRPr>
      </a:lvl9pPr>
    </p:bodyStyle>
    <p:otherStyle>
      <a:lvl1pPr marL="0" marR="0" indent="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1pPr>
      <a:lvl2pPr marL="0" marR="0" indent="457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2pPr>
      <a:lvl3pPr marL="0" marR="0" indent="914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3pPr>
      <a:lvl4pPr marL="0" marR="0" indent="1371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4pPr>
      <a:lvl5pPr marL="0" marR="0" indent="18288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5pPr>
      <a:lvl6pPr marL="0" marR="0" indent="22860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6pPr>
      <a:lvl7pPr marL="0" marR="0" indent="27432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7pPr>
      <a:lvl8pPr marL="0" marR="0" indent="32004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8pPr>
      <a:lvl9pPr marL="0" marR="0" indent="3657600" algn="r" defTabSz="914400" rtl="0" latinLnBrk="0">
        <a:lnSpc>
          <a:spcPct val="100000"/>
        </a:lnSpc>
        <a:spcBef>
          <a:spcPts val="0"/>
        </a:spcBef>
        <a:spcAft>
          <a:spcPts val="0"/>
        </a:spcAft>
        <a:buClrTx/>
        <a:buSzTx/>
        <a:buFontTx/>
        <a:buNone/>
        <a:tabLst/>
        <a:defRPr sz="1200" b="0" i="0" u="none" strike="noStrike" cap="none" spc="0" baseline="0">
          <a:solidFill>
            <a:schemeClr val="tx1"/>
          </a:solidFill>
          <a:uFillTx/>
          <a:latin typeface="+mn-lt"/>
          <a:ea typeface="+mn-ea"/>
          <a:cs typeface="+mn-cs"/>
          <a:sym typeface="Calibri"/>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s://ec.europa.eu/european-social-fund-plus/en" TargetMode="External"/><Relationship Id="rId2" Type="http://schemas.openxmlformats.org/officeDocument/2006/relationships/hyperlink" Target="https://ec.europa.eu/regional_policy/en/funding/erdf/" TargetMode="External"/><Relationship Id="rId1" Type="http://schemas.openxmlformats.org/officeDocument/2006/relationships/slideLayout" Target="../slideLayouts/slideLayout2.xml"/><Relationship Id="rId6" Type="http://schemas.openxmlformats.org/officeDocument/2006/relationships/hyperlink" Target="https://oceans-and-fisheries.ec.europa.eu/funding/european-maritime-and-fisheries-fund-emff_en" TargetMode="External"/><Relationship Id="rId5" Type="http://schemas.openxmlformats.org/officeDocument/2006/relationships/hyperlink" Target="https://agriculture.ec.europa.eu/common-agricultural-policy/rural-development_en" TargetMode="External"/><Relationship Id="rId4" Type="http://schemas.openxmlformats.org/officeDocument/2006/relationships/hyperlink" Target="https://ec.europa.eu/regional_policy/en/funding/cohesion-fund/" TargetMode="Externa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4" name="Imagen 4" descr="Imagen 4"/>
          <p:cNvPicPr>
            <a:picLocks noChangeAspect="1"/>
          </p:cNvPicPr>
          <p:nvPr/>
        </p:nvPicPr>
        <p:blipFill>
          <a:blip r:embed="rId2"/>
          <a:srcRect l="17326" t="38447" r="19050" b="33333"/>
          <a:stretch>
            <a:fillRect/>
          </a:stretch>
        </p:blipFill>
        <p:spPr>
          <a:xfrm>
            <a:off x="3912092" y="1074197"/>
            <a:ext cx="4367814" cy="1935333"/>
          </a:xfrm>
          <a:prstGeom prst="rect">
            <a:avLst/>
          </a:prstGeom>
          <a:ln w="12700">
            <a:miter lim="400000"/>
          </a:ln>
        </p:spPr>
      </p:pic>
      <p:sp>
        <p:nvSpPr>
          <p:cNvPr id="95" name="CuadroTexto 5"/>
          <p:cNvSpPr txBox="1"/>
          <p:nvPr/>
        </p:nvSpPr>
        <p:spPr>
          <a:xfrm>
            <a:off x="1102044" y="4253012"/>
            <a:ext cx="9555070" cy="49704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200" b="1">
                <a:solidFill>
                  <a:srgbClr val="EA4E46"/>
                </a:solidFill>
              </a:defRPr>
            </a:lvl1pPr>
          </a:lstStyle>
          <a:p>
            <a:r>
              <a:t>Możliwości kredytowe i unijne dla kobiet biznesu</a:t>
            </a:r>
          </a:p>
        </p:txBody>
      </p:sp>
      <p:sp>
        <p:nvSpPr>
          <p:cNvPr id="96" name="CuadroTexto 7"/>
          <p:cNvSpPr txBox="1"/>
          <p:nvPr/>
        </p:nvSpPr>
        <p:spPr>
          <a:xfrm>
            <a:off x="1102043" y="4995453"/>
            <a:ext cx="6003081" cy="333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b="1"/>
            </a:pPr>
            <a:r>
              <a:t>Opracowane przez </a:t>
            </a:r>
            <a:r>
              <a:rPr b="0"/>
              <a:t>IHF</a:t>
            </a:r>
          </a:p>
        </p:txBody>
      </p:sp>
      <p:sp>
        <p:nvSpPr>
          <p:cNvPr id="97" name="Medio marco 8"/>
          <p:cNvSpPr/>
          <p:nvPr/>
        </p:nvSpPr>
        <p:spPr>
          <a:xfrm>
            <a:off x="461521" y="486454"/>
            <a:ext cx="710333" cy="9428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6176" y="5424"/>
                </a:lnTo>
                <a:lnTo>
                  <a:pt x="7200" y="5424"/>
                </a:lnTo>
                <a:lnTo>
                  <a:pt x="7200" y="14400"/>
                </a:lnTo>
                <a:lnTo>
                  <a:pt x="0" y="21600"/>
                </a:lnTo>
                <a:close/>
              </a:path>
            </a:pathLst>
          </a:custGeom>
          <a:solidFill>
            <a:srgbClr val="EA4E46"/>
          </a:solidFill>
          <a:ln w="12700">
            <a:solidFill>
              <a:srgbClr val="EA4E46"/>
            </a:solidFill>
            <a:miter/>
          </a:ln>
        </p:spPr>
        <p:txBody>
          <a:bodyPr lIns="45719" rIns="45719" anchor="ctr"/>
          <a:lstStyle/>
          <a:p>
            <a:pPr algn="ctr"/>
            <a:endParaRPr/>
          </a:p>
        </p:txBody>
      </p:sp>
      <p:sp>
        <p:nvSpPr>
          <p:cNvPr id="98" name="Medio marco 9"/>
          <p:cNvSpPr/>
          <p:nvPr/>
        </p:nvSpPr>
        <p:spPr>
          <a:xfrm rot="10800000">
            <a:off x="10780510" y="4995453"/>
            <a:ext cx="710333" cy="942852"/>
          </a:xfrm>
          <a:custGeom>
            <a:avLst/>
            <a:gdLst/>
            <a:ahLst/>
            <a:cxnLst>
              <a:cxn ang="0">
                <a:pos x="wd2" y="hd2"/>
              </a:cxn>
              <a:cxn ang="5400000">
                <a:pos x="wd2" y="hd2"/>
              </a:cxn>
              <a:cxn ang="10800000">
                <a:pos x="wd2" y="hd2"/>
              </a:cxn>
              <a:cxn ang="16200000">
                <a:pos x="wd2" y="hd2"/>
              </a:cxn>
            </a:cxnLst>
            <a:rect l="0" t="0" r="r" b="b"/>
            <a:pathLst>
              <a:path w="21600" h="21600" extrusionOk="0">
                <a:moveTo>
                  <a:pt x="0" y="0"/>
                </a:moveTo>
                <a:lnTo>
                  <a:pt x="21600" y="0"/>
                </a:lnTo>
                <a:lnTo>
                  <a:pt x="16176" y="5424"/>
                </a:lnTo>
                <a:lnTo>
                  <a:pt x="7200" y="5424"/>
                </a:lnTo>
                <a:lnTo>
                  <a:pt x="7200" y="14400"/>
                </a:lnTo>
                <a:lnTo>
                  <a:pt x="0" y="21600"/>
                </a:lnTo>
                <a:close/>
              </a:path>
            </a:pathLst>
          </a:custGeom>
          <a:solidFill>
            <a:srgbClr val="EA4E46"/>
          </a:solidFill>
          <a:ln w="12700">
            <a:solidFill>
              <a:srgbClr val="EA4E46"/>
            </a:solidFill>
            <a:miter/>
          </a:ln>
        </p:spPr>
        <p:txBody>
          <a:bodyPr lIns="45719" rIns="45719" anchor="ctr"/>
          <a:lstStyle/>
          <a:p>
            <a:pPr algn="ctr"/>
            <a:endParaRPr/>
          </a:p>
        </p:txBody>
      </p:sp>
      <p:pic>
        <p:nvPicPr>
          <p:cNvPr id="3" name="Imagen 2">
            <a:extLst>
              <a:ext uri="{FF2B5EF4-FFF2-40B4-BE49-F238E27FC236}">
                <a16:creationId xmlns:a16="http://schemas.microsoft.com/office/drawing/2014/main" id="{6739D563-12F5-4D61-979F-21291C3A4019}"/>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76712" y="2757487"/>
            <a:ext cx="3838575" cy="1343025"/>
          </a:xfrm>
          <a:prstGeom prst="rect">
            <a:avLst/>
          </a:prstGeom>
        </p:spPr>
      </p:pic>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0" name="Rectángulo 3"/>
          <p:cNvSpPr txBox="1"/>
          <p:nvPr/>
        </p:nvSpPr>
        <p:spPr>
          <a:xfrm>
            <a:off x="940025" y="1881925"/>
            <a:ext cx="10022869" cy="18697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r>
              <a:t>EFSI koncentruje się na 5 obszarach::</a:t>
            </a:r>
          </a:p>
          <a:p>
            <a:pPr algn="just">
              <a:defRPr sz="500"/>
            </a:pPr>
            <a:endParaRPr/>
          </a:p>
          <a:p>
            <a:pPr marL="285750" indent="-285750" algn="just">
              <a:buSzPct val="100000"/>
              <a:buFont typeface="Arial"/>
              <a:buChar char="•"/>
              <a:defRPr b="1">
                <a:solidFill>
                  <a:srgbClr val="002060"/>
                </a:solidFill>
              </a:defRPr>
            </a:pPr>
            <a:r>
              <a:t>badania naukowe i innowacje</a:t>
            </a:r>
          </a:p>
          <a:p>
            <a:pPr marL="285750" indent="-285750" algn="just">
              <a:buSzPct val="100000"/>
              <a:buFont typeface="Arial"/>
              <a:buChar char="•"/>
              <a:defRPr b="1">
                <a:solidFill>
                  <a:srgbClr val="002060"/>
                </a:solidFill>
              </a:defRPr>
            </a:pPr>
            <a:r>
              <a:t>technologie cyfrowe</a:t>
            </a:r>
          </a:p>
          <a:p>
            <a:pPr marL="285750" indent="-285750" algn="just">
              <a:buSzPct val="100000"/>
              <a:buFont typeface="Arial"/>
              <a:buChar char="•"/>
              <a:defRPr b="1">
                <a:solidFill>
                  <a:srgbClr val="002060"/>
                </a:solidFill>
              </a:defRPr>
            </a:pPr>
            <a:r>
              <a:t>wspieranie gospodarki niskoemisyjnej</a:t>
            </a:r>
          </a:p>
          <a:p>
            <a:pPr marL="285750" indent="-285750" algn="just">
              <a:buSzPct val="100000"/>
              <a:buFont typeface="Arial"/>
              <a:buChar char="•"/>
              <a:defRPr b="1">
                <a:solidFill>
                  <a:srgbClr val="002060"/>
                </a:solidFill>
              </a:defRPr>
            </a:pPr>
            <a:r>
              <a:t>zrównoważone zarządzanie zasobami naturalnymi</a:t>
            </a:r>
          </a:p>
          <a:p>
            <a:pPr marL="285750" indent="-285750" algn="just">
              <a:buSzPct val="100000"/>
              <a:buFont typeface="Arial"/>
              <a:buChar char="•"/>
              <a:defRPr b="1">
                <a:solidFill>
                  <a:srgbClr val="002060"/>
                </a:solidFill>
              </a:defRPr>
            </a:pPr>
            <a:r>
              <a:t>małe firmy</a:t>
            </a:r>
          </a:p>
        </p:txBody>
      </p:sp>
      <p:sp>
        <p:nvSpPr>
          <p:cNvPr id="161" name="CuadroTexto 2"/>
          <p:cNvSpPr txBox="1"/>
          <p:nvPr/>
        </p:nvSpPr>
        <p:spPr>
          <a:xfrm>
            <a:off x="921628" y="1356177"/>
            <a:ext cx="8255029" cy="7607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400">
                <a:solidFill>
                  <a:srgbClr val="21B4A9"/>
                </a:solidFill>
              </a:defRPr>
            </a:lvl1pPr>
          </a:lstStyle>
          <a:p>
            <a:r>
              <a:t>2.2: Europejskie fundusze strukturalne i inwestycyjne (ang. EFSI)</a:t>
            </a:r>
          </a:p>
        </p:txBody>
      </p:sp>
      <p:sp>
        <p:nvSpPr>
          <p:cNvPr id="162" name="TextBox 11"/>
          <p:cNvSpPr txBox="1"/>
          <p:nvPr/>
        </p:nvSpPr>
        <p:spPr>
          <a:xfrm>
            <a:off x="921628" y="214991"/>
            <a:ext cx="11224653" cy="16669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b="1">
                <a:solidFill>
                  <a:srgbClr val="FAB632"/>
                </a:solidFill>
              </a:defRPr>
            </a:lvl1pPr>
          </a:lstStyle>
          <a:p>
            <a:r>
              <a:t>Część 2: Fundusze strukturalne UE i fundusze nowej generacji UE</a:t>
            </a:r>
          </a:p>
        </p:txBody>
      </p:sp>
      <p:sp>
        <p:nvSpPr>
          <p:cNvPr id="163" name="Rectángulo 3"/>
          <p:cNvSpPr txBox="1"/>
          <p:nvPr/>
        </p:nvSpPr>
        <p:spPr>
          <a:xfrm>
            <a:off x="383656" y="3934924"/>
            <a:ext cx="2026443" cy="27205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900" b="1"/>
            </a:pPr>
            <a:r>
              <a:t>1. </a:t>
            </a:r>
            <a:r>
              <a:rPr u="sng">
                <a:solidFill>
                  <a:srgbClr val="0563C1"/>
                </a:solidFill>
                <a:uFill>
                  <a:solidFill>
                    <a:srgbClr val="0563C1"/>
                  </a:solidFill>
                </a:uFill>
                <a:hlinkClick r:id="rId2"/>
              </a:rPr>
              <a:t>Europejski Fundusz Rozwoju Regionalnego (EFRR)</a:t>
            </a:r>
          </a:p>
          <a:p>
            <a:pPr algn="just">
              <a:defRPr sz="900"/>
            </a:pPr>
            <a:endParaRPr u="sng">
              <a:solidFill>
                <a:srgbClr val="0563C1"/>
              </a:solidFill>
              <a:uFill>
                <a:solidFill>
                  <a:srgbClr val="0563C1"/>
                </a:solidFill>
              </a:uFill>
              <a:hlinkClick r:id="rId2"/>
            </a:endParaRPr>
          </a:p>
          <a:p>
            <a:pPr algn="just">
              <a:defRPr sz="900"/>
            </a:pPr>
            <a:r>
              <a:t>Europejski Fundusz Rozwoju Regionalnego (EFRR) ma na celu wzmocnienie spójności gospodarczej, społecznej i terytorialnej w Unii Europejskiej poprzez korygowanie dysproporcji między jej regionami. </a:t>
            </a:r>
          </a:p>
          <a:p>
            <a:pPr algn="just">
              <a:defRPr sz="900"/>
            </a:pPr>
            <a:endParaRPr/>
          </a:p>
          <a:p>
            <a:pPr algn="just">
              <a:defRPr sz="900"/>
            </a:pPr>
            <a:r>
              <a:t>Promuje zrównoważony rozwój w różnych regionach UE.</a:t>
            </a:r>
          </a:p>
          <a:p>
            <a:pPr algn="just">
              <a:defRPr sz="900"/>
            </a:pPr>
            <a:endParaRPr/>
          </a:p>
          <a:p>
            <a:pPr algn="just">
              <a:defRPr sz="900"/>
            </a:pPr>
            <a:r>
              <a:t>W latach 2021-2027 umożliwi inwestycje w inteligentniejszą, bardziej zieloną, lepiej połączoną i bardziej socjalną Europę, która jest bliżej swoich obywateli.</a:t>
            </a:r>
          </a:p>
        </p:txBody>
      </p:sp>
      <p:sp>
        <p:nvSpPr>
          <p:cNvPr id="164" name="Rectángulo 3"/>
          <p:cNvSpPr txBox="1"/>
          <p:nvPr/>
        </p:nvSpPr>
        <p:spPr>
          <a:xfrm>
            <a:off x="2660947" y="3934924"/>
            <a:ext cx="2026443" cy="17426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900" b="1"/>
            </a:pPr>
            <a:r>
              <a:t>2. </a:t>
            </a:r>
            <a:r>
              <a:rPr u="sng">
                <a:solidFill>
                  <a:srgbClr val="0563C1"/>
                </a:solidFill>
                <a:uFill>
                  <a:solidFill>
                    <a:srgbClr val="0563C1"/>
                  </a:solidFill>
                </a:uFill>
                <a:hlinkClick r:id="rId3"/>
              </a:rPr>
              <a:t>Europejski Fundusz Społeczny (EFS)</a:t>
            </a:r>
          </a:p>
          <a:p>
            <a:pPr algn="just">
              <a:defRPr sz="900"/>
            </a:pPr>
            <a:endParaRPr u="sng">
              <a:solidFill>
                <a:srgbClr val="0563C1"/>
              </a:solidFill>
              <a:uFill>
                <a:solidFill>
                  <a:srgbClr val="0563C1"/>
                </a:solidFill>
              </a:uFill>
              <a:hlinkClick r:id="rId3"/>
            </a:endParaRPr>
          </a:p>
          <a:p>
            <a:pPr algn="just">
              <a:defRPr sz="900"/>
            </a:pPr>
            <a:r>
              <a:t>Europejski Fundusz Społeczny Plus (EFS+) jest głównym instrumentem Unii Europejskiej (UE) służącym do inwestowania w ludzi. </a:t>
            </a:r>
          </a:p>
          <a:p>
            <a:pPr algn="just">
              <a:defRPr sz="900"/>
            </a:pPr>
            <a:endParaRPr/>
          </a:p>
          <a:p>
            <a:pPr algn="just">
              <a:defRPr sz="900"/>
            </a:pPr>
            <a:r>
              <a:t>Wspiera projekty związane z zatrudnieniem w całej Europie i inwestuje w kapitał ludzki Europy – jej pracowników, młodych ludzi i wszystkich poszukujących pracy.</a:t>
            </a:r>
          </a:p>
        </p:txBody>
      </p:sp>
      <p:sp>
        <p:nvSpPr>
          <p:cNvPr id="165" name="Rectángulo 3"/>
          <p:cNvSpPr txBox="1"/>
          <p:nvPr/>
        </p:nvSpPr>
        <p:spPr>
          <a:xfrm>
            <a:off x="4938238" y="3934924"/>
            <a:ext cx="2026443" cy="24411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900" b="1"/>
            </a:pPr>
            <a:r>
              <a:t>3. </a:t>
            </a:r>
            <a:r>
              <a:rPr u="sng">
                <a:solidFill>
                  <a:srgbClr val="0563C1"/>
                </a:solidFill>
                <a:uFill>
                  <a:solidFill>
                    <a:srgbClr val="0563C1"/>
                  </a:solidFill>
                </a:uFill>
                <a:hlinkClick r:id="rId4"/>
              </a:rPr>
              <a:t>Fundusz Spójności (FS) </a:t>
            </a:r>
          </a:p>
          <a:p>
            <a:pPr algn="just">
              <a:defRPr sz="900"/>
            </a:pPr>
            <a:endParaRPr u="sng">
              <a:solidFill>
                <a:srgbClr val="0563C1"/>
              </a:solidFill>
              <a:uFill>
                <a:solidFill>
                  <a:srgbClr val="0563C1"/>
                </a:solidFill>
              </a:uFill>
              <a:hlinkClick r:id="rId4"/>
            </a:endParaRPr>
          </a:p>
          <a:p>
            <a:pPr algn="just">
              <a:defRPr sz="900"/>
            </a:pPr>
            <a:r>
              <a:t>Fundusz FS finansuje projekty transportowe i środowiskowe w krajach, w których dochód narodowy brutto (DNB) na mieszkańca jest niższy niż 90% średniej UE. </a:t>
            </a:r>
          </a:p>
          <a:p>
            <a:pPr algn="just">
              <a:defRPr sz="900"/>
            </a:pPr>
            <a:endParaRPr/>
          </a:p>
          <a:p>
            <a:pPr algn="just">
              <a:defRPr sz="900"/>
            </a:pPr>
            <a:r>
              <a:t>W latach 2014-20 były to Bułgaria, Chorwacja, Cypr, Czechy, Estonia, Grecja, Węgry, Łotwa, Litwa, Malta, Polska, Portugalia, Rumunia, Słowacja i Słowenia. </a:t>
            </a:r>
          </a:p>
          <a:p>
            <a:pPr algn="just">
              <a:defRPr sz="900"/>
            </a:pPr>
            <a:endParaRPr/>
          </a:p>
          <a:p>
            <a:pPr algn="just">
              <a:defRPr sz="900"/>
            </a:pPr>
            <a:r>
              <a:t>Ponadto oczekuje się, że 37 % całkowitej alokacji finansowej Funduszu Spójności przyczyni się do realizacji celów związanych z klimatem.</a:t>
            </a:r>
          </a:p>
        </p:txBody>
      </p:sp>
      <p:sp>
        <p:nvSpPr>
          <p:cNvPr id="166" name="Rectángulo 3"/>
          <p:cNvSpPr txBox="1"/>
          <p:nvPr/>
        </p:nvSpPr>
        <p:spPr>
          <a:xfrm>
            <a:off x="7215528" y="3934924"/>
            <a:ext cx="2026444" cy="24411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900"/>
            </a:pPr>
            <a:r>
              <a:t>4. </a:t>
            </a:r>
            <a:r>
              <a:rPr b="1" u="sng">
                <a:solidFill>
                  <a:srgbClr val="0563C1"/>
                </a:solidFill>
                <a:uFill>
                  <a:solidFill>
                    <a:srgbClr val="0563C1"/>
                  </a:solidFill>
                </a:uFill>
                <a:hlinkClick r:id="rId5"/>
              </a:rPr>
              <a:t>Europejski Fundusz Rolny na rzecz Rozwoju Obszarów Wiejskich (EFRROW) </a:t>
            </a:r>
            <a:endParaRPr b="1"/>
          </a:p>
          <a:p>
            <a:pPr algn="just">
              <a:defRPr sz="900"/>
            </a:pPr>
            <a:endParaRPr b="1"/>
          </a:p>
          <a:p>
            <a:pPr algn="just">
              <a:defRPr sz="900"/>
            </a:pPr>
            <a:r>
              <a:t>EFRROW koncentruje się na rozwiązywaniu konkretnych wyzwań stojących przed obszarami wiejskimi UE.</a:t>
            </a:r>
          </a:p>
          <a:p>
            <a:pPr algn="just">
              <a:defRPr sz="900"/>
            </a:pPr>
            <a:endParaRPr/>
          </a:p>
          <a:p>
            <a:pPr algn="just">
              <a:defRPr sz="900"/>
            </a:pPr>
            <a:r>
              <a:t>Jest to jeden z dwóch funduszy pobieranych z wieloletniego budżetu UE, które wspierają WPR, czyli Wspólną Politykę Rolną. </a:t>
            </a:r>
          </a:p>
          <a:p>
            <a:pPr algn="just">
              <a:defRPr sz="900"/>
            </a:pPr>
            <a:endParaRPr/>
          </a:p>
          <a:p>
            <a:pPr algn="just">
              <a:defRPr sz="900"/>
            </a:pPr>
            <a:r>
              <a:t>Całkowita jego wartość wynosi 95,5 mld euro. Kwota ta zawiera 8,1 mld euro z projektu Nowej generacji UE, który ma pomóc w sprostaniu wyzwaniom związanym z pandemią COVID-19.</a:t>
            </a:r>
          </a:p>
        </p:txBody>
      </p:sp>
      <p:sp>
        <p:nvSpPr>
          <p:cNvPr id="167" name="Rectángulo 3"/>
          <p:cNvSpPr txBox="1"/>
          <p:nvPr/>
        </p:nvSpPr>
        <p:spPr>
          <a:xfrm>
            <a:off x="9492819" y="3934924"/>
            <a:ext cx="2026444" cy="244111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defRPr sz="900" b="1"/>
            </a:pPr>
            <a:r>
              <a:t>5.</a:t>
            </a:r>
            <a:r>
              <a:rPr b="0"/>
              <a:t> </a:t>
            </a:r>
            <a:r>
              <a:rPr u="sng">
                <a:solidFill>
                  <a:srgbClr val="0563C1"/>
                </a:solidFill>
                <a:uFill>
                  <a:solidFill>
                    <a:srgbClr val="0563C1"/>
                  </a:solidFill>
                </a:uFill>
                <a:hlinkClick r:id="rId6"/>
              </a:rPr>
              <a:t>Europejski Fundusz Morski i Rybacki (EFMR)</a:t>
            </a:r>
          </a:p>
          <a:p>
            <a:pPr algn="just">
              <a:defRPr sz="900"/>
            </a:pPr>
            <a:endParaRPr u="sng">
              <a:solidFill>
                <a:srgbClr val="0563C1"/>
              </a:solidFill>
              <a:uFill>
                <a:solidFill>
                  <a:srgbClr val="0563C1"/>
                </a:solidFill>
              </a:uFill>
              <a:hlinkClick r:id="rId6"/>
            </a:endParaRPr>
          </a:p>
          <a:p>
            <a:pPr algn="just">
              <a:defRPr sz="900"/>
            </a:pPr>
            <a:r>
              <a:t>EFMR pomaga rybakom w przyjęciu zrównoważonych praktyk połowowych, a społecznościom przybrzeżnym w dywersyfikacji ich gospodarek, poprawiając jakość życia wzdłuż europejskich wybrzeży.</a:t>
            </a:r>
          </a:p>
          <a:p>
            <a:pPr algn="just">
              <a:defRPr sz="900"/>
            </a:pPr>
            <a:endParaRPr/>
          </a:p>
          <a:p>
            <a:pPr algn="just">
              <a:defRPr sz="900"/>
            </a:pPr>
            <a:r>
              <a:t>Fundusz finansuje projekty, które tworzą nowe miejsca pracy i poprawiają jakość życia wzdłuż europejskich wybrzeży, wspiera zrównoważony rozwój akwakultury, ułatwia wnioskodawcom dostęp do finansowania i wspiera wdrażanie polityki morskiej.</a:t>
            </a:r>
          </a:p>
        </p:txBody>
      </p:sp>
      <p:sp>
        <p:nvSpPr>
          <p:cNvPr id="168" name="Connettore diritto 12"/>
          <p:cNvSpPr/>
          <p:nvPr/>
        </p:nvSpPr>
        <p:spPr>
          <a:xfrm flipH="1">
            <a:off x="2545555" y="3994248"/>
            <a:ext cx="1" cy="2429693"/>
          </a:xfrm>
          <a:prstGeom prst="line">
            <a:avLst/>
          </a:prstGeom>
          <a:ln w="6350">
            <a:solidFill>
              <a:schemeClr val="accent1"/>
            </a:solidFill>
            <a:miter/>
          </a:ln>
        </p:spPr>
        <p:txBody>
          <a:bodyPr lIns="45719" rIns="45719"/>
          <a:lstStyle/>
          <a:p>
            <a:endParaRPr/>
          </a:p>
        </p:txBody>
      </p:sp>
      <p:sp>
        <p:nvSpPr>
          <p:cNvPr id="169" name="Connettore diritto 13"/>
          <p:cNvSpPr/>
          <p:nvPr/>
        </p:nvSpPr>
        <p:spPr>
          <a:xfrm flipH="1">
            <a:off x="4822847" y="3994248"/>
            <a:ext cx="1" cy="2429693"/>
          </a:xfrm>
          <a:prstGeom prst="line">
            <a:avLst/>
          </a:prstGeom>
          <a:ln w="6350">
            <a:solidFill>
              <a:schemeClr val="accent1"/>
            </a:solidFill>
            <a:miter/>
          </a:ln>
        </p:spPr>
        <p:txBody>
          <a:bodyPr lIns="45719" rIns="45719"/>
          <a:lstStyle/>
          <a:p>
            <a:endParaRPr/>
          </a:p>
        </p:txBody>
      </p:sp>
      <p:sp>
        <p:nvSpPr>
          <p:cNvPr id="170" name="Connettore diritto 14"/>
          <p:cNvSpPr/>
          <p:nvPr/>
        </p:nvSpPr>
        <p:spPr>
          <a:xfrm>
            <a:off x="7100137" y="4021813"/>
            <a:ext cx="1" cy="2429693"/>
          </a:xfrm>
          <a:prstGeom prst="line">
            <a:avLst/>
          </a:prstGeom>
          <a:ln w="6350">
            <a:solidFill>
              <a:schemeClr val="accent1"/>
            </a:solidFill>
            <a:miter/>
          </a:ln>
        </p:spPr>
        <p:txBody>
          <a:bodyPr lIns="45719" rIns="45719"/>
          <a:lstStyle/>
          <a:p>
            <a:endParaRPr/>
          </a:p>
        </p:txBody>
      </p:sp>
      <p:sp>
        <p:nvSpPr>
          <p:cNvPr id="171" name="Connettore diritto 15"/>
          <p:cNvSpPr/>
          <p:nvPr/>
        </p:nvSpPr>
        <p:spPr>
          <a:xfrm>
            <a:off x="9368721" y="4021813"/>
            <a:ext cx="1" cy="2429693"/>
          </a:xfrm>
          <a:prstGeom prst="line">
            <a:avLst/>
          </a:prstGeom>
          <a:ln w="6350">
            <a:solidFill>
              <a:schemeClr val="accent1"/>
            </a:solidFill>
            <a:miter/>
          </a:ln>
        </p:spPr>
        <p:txBody>
          <a:bodyPr lIns="45719" rIns="45719"/>
          <a:lstStyle/>
          <a:p>
            <a:endParaRPr/>
          </a:p>
        </p:txBody>
      </p:sp>
    </p:spTree>
  </p:cSld>
  <p:clrMapOvr>
    <a:masterClrMapping/>
  </p:clrMapOvr>
  <p:transition spd="med"/>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3" name="Rectángulo 3"/>
          <p:cNvSpPr txBox="1"/>
          <p:nvPr/>
        </p:nvSpPr>
        <p:spPr>
          <a:xfrm>
            <a:off x="921628" y="2436055"/>
            <a:ext cx="10022869" cy="3254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r>
              <a:t>Unijny program Nowa generacja UE o wartości 800 miliardów euro, to tymczasowe narzędzie naprawcze, które ma pomóc w odbudowie gospodarki po epidemii COVID-19 i stworzyć bardziej ekologiczną, bardziej zaawansowaną technologicznie i bardziej prężną przyszłość. </a:t>
            </a:r>
          </a:p>
          <a:p>
            <a:pPr marL="285750" indent="-285750" algn="just">
              <a:buSzPct val="100000"/>
              <a:buFont typeface="Arial"/>
              <a:buChar char="•"/>
            </a:pPr>
            <a:endParaRPr/>
          </a:p>
          <a:p>
            <a:pPr algn="just"/>
            <a:r>
              <a:t>Komisja Europejska zaciąga pożyczki na rynkach finansowych, aby zapłacić za Nową generację UE (UE ma wysoki rating kredytowy, co umożliwia Komisji pożyczanie pieniędzy po korzystnych stawkach).</a:t>
            </a:r>
          </a:p>
          <a:p>
            <a:pPr algn="just"/>
            <a:endParaRPr/>
          </a:p>
          <a:p>
            <a:pPr algn="just"/>
            <a:r>
              <a:t>Korzyść jest następnie przekazywana przez Komisję państwom członkowskim UE bezpośrednio w postaci pożyczek lub do budżetu Unii w postaci obniżonych spłat odsetek od pożyczek wykorzystywanych do finansowania wydatków na naprawę gospodarczą. </a:t>
            </a:r>
          </a:p>
        </p:txBody>
      </p:sp>
      <p:sp>
        <p:nvSpPr>
          <p:cNvPr id="174" name="CuadroTexto 2"/>
          <p:cNvSpPr txBox="1"/>
          <p:nvPr/>
        </p:nvSpPr>
        <p:spPr>
          <a:xfrm>
            <a:off x="921628" y="1812550"/>
            <a:ext cx="8255029" cy="760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400">
                <a:solidFill>
                  <a:srgbClr val="21B4A9"/>
                </a:solidFill>
              </a:defRPr>
            </a:lvl1pPr>
          </a:lstStyle>
          <a:p>
            <a:r>
              <a:rPr dirty="0"/>
              <a:t>2.3: </a:t>
            </a:r>
            <a:r>
              <a:rPr dirty="0" err="1"/>
              <a:t>Fundusze</a:t>
            </a:r>
            <a:r>
              <a:rPr dirty="0"/>
              <a:t> </a:t>
            </a:r>
            <a:r>
              <a:rPr dirty="0" err="1"/>
              <a:t>Nowej</a:t>
            </a:r>
            <a:r>
              <a:rPr dirty="0"/>
              <a:t> </a:t>
            </a:r>
            <a:r>
              <a:rPr dirty="0" err="1"/>
              <a:t>generacji</a:t>
            </a:r>
            <a:r>
              <a:rPr dirty="0"/>
              <a:t> UE </a:t>
            </a:r>
            <a:r>
              <a:rPr dirty="0" err="1"/>
              <a:t>na</a:t>
            </a:r>
            <a:r>
              <a:rPr dirty="0"/>
              <a:t> </a:t>
            </a:r>
            <a:r>
              <a:rPr dirty="0" err="1"/>
              <a:t>odbudowę</a:t>
            </a:r>
            <a:r>
              <a:rPr dirty="0"/>
              <a:t> po COVID-19</a:t>
            </a:r>
          </a:p>
        </p:txBody>
      </p:sp>
      <p:sp>
        <p:nvSpPr>
          <p:cNvPr id="175" name="TextBox 11"/>
          <p:cNvSpPr txBox="1"/>
          <p:nvPr/>
        </p:nvSpPr>
        <p:spPr>
          <a:xfrm>
            <a:off x="921628" y="526001"/>
            <a:ext cx="11224653" cy="16669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b="1">
                <a:solidFill>
                  <a:srgbClr val="FAB632"/>
                </a:solidFill>
              </a:defRPr>
            </a:lvl1pPr>
          </a:lstStyle>
          <a:p>
            <a:r>
              <a:t>Część 2: Fundusze strukturalne UE i fundusze nowej generacji UE</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7" name="Rectángulo 3"/>
          <p:cNvSpPr txBox="1"/>
          <p:nvPr/>
        </p:nvSpPr>
        <p:spPr>
          <a:xfrm>
            <a:off x="967348" y="1775112"/>
            <a:ext cx="10022869" cy="50828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r>
              <a:t>Ponad 50% budżetu długoterminowego i Nowa generacja UE wspiera modernizację, na przykład poprzez::</a:t>
            </a:r>
          </a:p>
          <a:p>
            <a:pPr algn="just">
              <a:defRPr sz="1000"/>
            </a:pPr>
            <a:endParaRPr/>
          </a:p>
          <a:p>
            <a:pPr marL="285750" indent="-285750" algn="just">
              <a:buSzPct val="100000"/>
              <a:buFont typeface="Arial"/>
              <a:buChar char="•"/>
            </a:pPr>
            <a:r>
              <a:t>Badania naukowe i </a:t>
            </a:r>
            <a:r>
              <a:rPr b="1">
                <a:solidFill>
                  <a:srgbClr val="002060"/>
                </a:solidFill>
              </a:rPr>
              <a:t>innowacje</a:t>
            </a:r>
            <a:r>
              <a:t> za pośrednictwem programu „Horyzont Europa”</a:t>
            </a:r>
          </a:p>
          <a:p>
            <a:pPr marL="285750" indent="-285750" algn="just">
              <a:buSzPct val="100000"/>
              <a:buFont typeface="Arial"/>
              <a:buChar char="•"/>
              <a:defRPr sz="1000"/>
            </a:pPr>
            <a:endParaRPr/>
          </a:p>
          <a:p>
            <a:pPr marL="285750" indent="-285750" algn="just">
              <a:buSzPct val="100000"/>
              <a:buFont typeface="Arial"/>
              <a:buChar char="•"/>
            </a:pPr>
            <a:r>
              <a:rPr b="1">
                <a:solidFill>
                  <a:srgbClr val="002060"/>
                </a:solidFill>
              </a:rPr>
              <a:t>Sprawiedliwość klimatyczną</a:t>
            </a:r>
            <a:r>
              <a:t> i transformacje cyfrowe za pośrednictwem Funduszu na rzecz Sprawiedliwej Transformacji i programu „Cyfrowa Europa”.</a:t>
            </a:r>
          </a:p>
          <a:p>
            <a:pPr marL="285750" indent="-285750" algn="just">
              <a:buSzPct val="100000"/>
              <a:buFont typeface="Arial"/>
              <a:buChar char="•"/>
              <a:defRPr sz="1000"/>
            </a:pPr>
            <a:endParaRPr/>
          </a:p>
          <a:p>
            <a:pPr marL="285750" indent="-285750" algn="just">
              <a:buSzPct val="100000"/>
              <a:buFont typeface="Arial"/>
              <a:buChar char="•"/>
            </a:pPr>
            <a:r>
              <a:t>Gotowość, </a:t>
            </a:r>
            <a:r>
              <a:rPr b="1">
                <a:solidFill>
                  <a:srgbClr val="002060"/>
                </a:solidFill>
              </a:rPr>
              <a:t>odbudowę</a:t>
            </a:r>
            <a:r>
              <a:t> i </a:t>
            </a:r>
            <a:r>
              <a:rPr b="1">
                <a:solidFill>
                  <a:srgbClr val="002060"/>
                </a:solidFill>
              </a:rPr>
              <a:t>odporność</a:t>
            </a:r>
            <a:r>
              <a:t> za pośrednictwem Instrumentu na rzecz Odbudowy i Zwiększania Odporności - rescEU i nowego programu w dziedzinie zdrowia - EU4Health</a:t>
            </a:r>
          </a:p>
          <a:p>
            <a:pPr marL="285750" indent="-285750" algn="just">
              <a:buSzPct val="100000"/>
              <a:buFont typeface="Arial"/>
              <a:buChar char="•"/>
            </a:pPr>
            <a:endParaRPr/>
          </a:p>
          <a:p>
            <a:r>
              <a:t>Ponadto zwraca uwagę na:</a:t>
            </a:r>
          </a:p>
          <a:p>
            <a:r>
              <a:t> </a:t>
            </a:r>
          </a:p>
          <a:p>
            <a:pPr marL="285750" indent="-285750" algn="just">
              <a:buSzPct val="100000"/>
              <a:buFont typeface="Arial"/>
              <a:buChar char="•"/>
            </a:pPr>
            <a:r>
              <a:t>Modernizację tradycyjnych polityk, takich jak </a:t>
            </a:r>
            <a:r>
              <a:rPr b="1">
                <a:solidFill>
                  <a:srgbClr val="002060"/>
                </a:solidFill>
              </a:rPr>
              <a:t>spójność</a:t>
            </a:r>
            <a:r>
              <a:t> i </a:t>
            </a:r>
            <a:r>
              <a:rPr b="1">
                <a:solidFill>
                  <a:srgbClr val="002060"/>
                </a:solidFill>
              </a:rPr>
              <a:t>wspólna polityka rolna</a:t>
            </a:r>
            <a:r>
              <a:t>, aby zmaksymalizować ich wkład w realizację priorytetów Unii</a:t>
            </a:r>
          </a:p>
          <a:p>
            <a:pPr marL="285750" indent="-285750" algn="just">
              <a:buSzPct val="100000"/>
              <a:buFont typeface="Arial"/>
              <a:buChar char="•"/>
              <a:defRPr sz="1000"/>
            </a:pPr>
            <a:endParaRPr/>
          </a:p>
          <a:p>
            <a:pPr marL="285750" indent="-285750" algn="just">
              <a:buSzPct val="100000"/>
              <a:buFont typeface="Arial"/>
              <a:buChar char="•"/>
            </a:pPr>
            <a:r>
              <a:t>Walkę ze </a:t>
            </a:r>
            <a:r>
              <a:rPr b="1">
                <a:solidFill>
                  <a:srgbClr val="002060"/>
                </a:solidFill>
              </a:rPr>
              <a:t>zmianami klimatycznymi</a:t>
            </a:r>
            <a:r>
              <a:t>, przy udziale 30% funduszy UE, co stanowi najwyższy udział w budżecie europejskim w historii</a:t>
            </a:r>
          </a:p>
          <a:p>
            <a:pPr algn="just"/>
            <a:endParaRPr/>
          </a:p>
          <a:p>
            <a:pPr marL="285750" indent="-285750" algn="just">
              <a:buSzPct val="100000"/>
              <a:buFont typeface="Arial"/>
              <a:buChar char="•"/>
            </a:pPr>
            <a:r>
              <a:t>Ochronę różnorodności biologicznej i </a:t>
            </a:r>
            <a:r>
              <a:rPr b="1">
                <a:solidFill>
                  <a:srgbClr val="002060"/>
                </a:solidFill>
              </a:rPr>
              <a:t>równość płci</a:t>
            </a:r>
          </a:p>
        </p:txBody>
      </p:sp>
      <p:sp>
        <p:nvSpPr>
          <p:cNvPr id="178" name="CuadroTexto 2"/>
          <p:cNvSpPr txBox="1"/>
          <p:nvPr/>
        </p:nvSpPr>
        <p:spPr>
          <a:xfrm>
            <a:off x="921628" y="1425280"/>
            <a:ext cx="8255029" cy="760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400">
                <a:solidFill>
                  <a:srgbClr val="21B4A9"/>
                </a:solidFill>
              </a:defRPr>
            </a:lvl1pPr>
          </a:lstStyle>
          <a:p>
            <a:r>
              <a:t>2.3: Fundusze Nowej generacji UE na odbudowę po COVID-19</a:t>
            </a:r>
          </a:p>
        </p:txBody>
      </p:sp>
      <p:sp>
        <p:nvSpPr>
          <p:cNvPr id="179" name="TextBox 11"/>
          <p:cNvSpPr txBox="1"/>
          <p:nvPr/>
        </p:nvSpPr>
        <p:spPr>
          <a:xfrm>
            <a:off x="967348" y="253664"/>
            <a:ext cx="11224652" cy="12003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b="1">
                <a:solidFill>
                  <a:srgbClr val="FAB632"/>
                </a:solidFill>
              </a:defRPr>
            </a:lvl1pPr>
          </a:lstStyle>
          <a:p>
            <a:r>
              <a:rPr dirty="0" err="1"/>
              <a:t>Część</a:t>
            </a:r>
            <a:r>
              <a:rPr dirty="0"/>
              <a:t> 2: </a:t>
            </a:r>
            <a:r>
              <a:rPr dirty="0" err="1"/>
              <a:t>Fundusze</a:t>
            </a:r>
            <a:r>
              <a:rPr dirty="0"/>
              <a:t> </a:t>
            </a:r>
            <a:r>
              <a:rPr dirty="0" err="1"/>
              <a:t>strukturalne</a:t>
            </a:r>
            <a:r>
              <a:rPr dirty="0"/>
              <a:t> UE </a:t>
            </a:r>
            <a:r>
              <a:rPr dirty="0" err="1"/>
              <a:t>i</a:t>
            </a:r>
            <a:r>
              <a:rPr dirty="0"/>
              <a:t> </a:t>
            </a:r>
            <a:r>
              <a:rPr dirty="0" err="1"/>
              <a:t>fundusze</a:t>
            </a:r>
            <a:r>
              <a:rPr dirty="0"/>
              <a:t> </a:t>
            </a:r>
            <a:r>
              <a:rPr dirty="0" err="1"/>
              <a:t>nowej</a:t>
            </a:r>
            <a:r>
              <a:rPr dirty="0"/>
              <a:t> </a:t>
            </a:r>
            <a:r>
              <a:rPr dirty="0" err="1"/>
              <a:t>generacji</a:t>
            </a:r>
            <a:r>
              <a:rPr dirty="0"/>
              <a:t> UE</a:t>
            </a:r>
          </a:p>
        </p:txBody>
      </p:sp>
    </p:spTree>
  </p:cSld>
  <p:clrMapOvr>
    <a:masterClrMapping/>
  </p:clrMapOvr>
  <p:transition spd="med"/>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1" name="TextBox 57"/>
          <p:cNvSpPr txBox="1"/>
          <p:nvPr/>
        </p:nvSpPr>
        <p:spPr>
          <a:xfrm>
            <a:off x="1596784" y="1826373"/>
            <a:ext cx="8731669" cy="5545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600"/>
            </a:lvl1pPr>
          </a:lstStyle>
          <a:p>
            <a:r>
              <a:t>Mikrokredyt to powszechny rodzaj mikrofinansowania, w ramach którego oferowana jest bardzo mała pożyczka, aby pomóc w założeniu własnej małej firmy lub samozatrudnieniu.</a:t>
            </a:r>
          </a:p>
        </p:txBody>
      </p:sp>
      <p:sp>
        <p:nvSpPr>
          <p:cNvPr id="182" name="Rectangle 58"/>
          <p:cNvSpPr txBox="1"/>
          <p:nvPr/>
        </p:nvSpPr>
        <p:spPr>
          <a:xfrm>
            <a:off x="1552096" y="1469503"/>
            <a:ext cx="1417301" cy="340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ctr">
              <a:defRPr sz="2000" b="1">
                <a:solidFill>
                  <a:srgbClr val="FAB632"/>
                </a:solidFill>
              </a:defRPr>
            </a:lvl1pPr>
          </a:lstStyle>
          <a:p>
            <a:r>
              <a:t>Mikrokredyt</a:t>
            </a:r>
          </a:p>
        </p:txBody>
      </p:sp>
      <p:sp>
        <p:nvSpPr>
          <p:cNvPr id="183" name="Rectangle 28"/>
          <p:cNvSpPr txBox="1"/>
          <p:nvPr/>
        </p:nvSpPr>
        <p:spPr>
          <a:xfrm>
            <a:off x="550863" y="611492"/>
            <a:ext cx="8245476" cy="45789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defRPr sz="3600" b="1">
                <a:solidFill>
                  <a:srgbClr val="EA4E46"/>
                </a:solidFill>
              </a:defRPr>
            </a:lvl1pPr>
          </a:lstStyle>
          <a:p>
            <a:r>
              <a:t>Podsumowanie</a:t>
            </a:r>
          </a:p>
        </p:txBody>
      </p:sp>
      <p:sp>
        <p:nvSpPr>
          <p:cNvPr id="184" name="CuadroTexto 6"/>
          <p:cNvSpPr txBox="1"/>
          <p:nvPr/>
        </p:nvSpPr>
        <p:spPr>
          <a:xfrm>
            <a:off x="1349802" y="1326644"/>
            <a:ext cx="238112" cy="9497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000">
                <a:solidFill>
                  <a:srgbClr val="EA4E46"/>
                </a:solidFill>
              </a:defRPr>
            </a:pPr>
            <a:r>
              <a:t>+</a:t>
            </a:r>
            <a:r>
              <a:rPr>
                <a:solidFill>
                  <a:srgbClr val="FAB632"/>
                </a:solidFill>
              </a:rPr>
              <a:t>+</a:t>
            </a:r>
            <a:r>
              <a:rPr>
                <a:solidFill>
                  <a:srgbClr val="21B4A9"/>
                </a:solidFill>
              </a:rPr>
              <a:t>+</a:t>
            </a:r>
          </a:p>
        </p:txBody>
      </p:sp>
      <p:sp>
        <p:nvSpPr>
          <p:cNvPr id="185" name="TextBox 57"/>
          <p:cNvSpPr txBox="1"/>
          <p:nvPr/>
        </p:nvSpPr>
        <p:spPr>
          <a:xfrm>
            <a:off x="3867921" y="2885776"/>
            <a:ext cx="7994579" cy="64516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nSpc>
                <a:spcPts val="2200"/>
              </a:lnSpc>
              <a:defRPr sz="1600"/>
            </a:lvl1pPr>
          </a:lstStyle>
          <a:p>
            <a:r>
              <a:t>Pożyczki udzielone osobie lub firmie przez prywatną instytucję lub nawet zamożną osobę są określane jako prywatne pożyczki pieniężne lub po prostu prywatne pieniądze.</a:t>
            </a:r>
          </a:p>
        </p:txBody>
      </p:sp>
      <p:sp>
        <p:nvSpPr>
          <p:cNvPr id="186" name="Rectangle 58"/>
          <p:cNvSpPr txBox="1"/>
          <p:nvPr/>
        </p:nvSpPr>
        <p:spPr>
          <a:xfrm>
            <a:off x="3832502" y="2496806"/>
            <a:ext cx="2045604" cy="3401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ctr">
              <a:defRPr sz="2000" b="1">
                <a:solidFill>
                  <a:srgbClr val="FAB632"/>
                </a:solidFill>
              </a:defRPr>
            </a:lvl1pPr>
          </a:lstStyle>
          <a:p>
            <a:r>
              <a:t>Pożyczki prywatne</a:t>
            </a:r>
          </a:p>
        </p:txBody>
      </p:sp>
      <p:sp>
        <p:nvSpPr>
          <p:cNvPr id="187" name="CuadroTexto 9"/>
          <p:cNvSpPr txBox="1"/>
          <p:nvPr/>
        </p:nvSpPr>
        <p:spPr>
          <a:xfrm>
            <a:off x="3594391" y="2367793"/>
            <a:ext cx="238112" cy="9497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000">
                <a:solidFill>
                  <a:srgbClr val="EA4E46"/>
                </a:solidFill>
              </a:defRPr>
            </a:pPr>
            <a:r>
              <a:t>+</a:t>
            </a:r>
            <a:r>
              <a:rPr>
                <a:solidFill>
                  <a:srgbClr val="FAB632"/>
                </a:solidFill>
              </a:rPr>
              <a:t>+</a:t>
            </a:r>
            <a:r>
              <a:rPr>
                <a:solidFill>
                  <a:srgbClr val="21B4A9"/>
                </a:solidFill>
              </a:rPr>
              <a:t>+</a:t>
            </a:r>
          </a:p>
        </p:txBody>
      </p:sp>
      <p:sp>
        <p:nvSpPr>
          <p:cNvPr id="188" name="TextBox 57">
            <a:hlinkClick r:id="" action="ppaction://hlinkshowjump?jump=nextslide"/>
          </p:cNvPr>
          <p:cNvSpPr txBox="1"/>
          <p:nvPr/>
        </p:nvSpPr>
        <p:spPr>
          <a:xfrm>
            <a:off x="5916899" y="3843387"/>
            <a:ext cx="6254343" cy="8085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600"/>
            </a:lvl1pPr>
          </a:lstStyle>
          <a:p>
            <a:r>
              <a:t>Ponad połowa finansowania UE została rozdzielona za pośrednictwem pięciu europejskich funduszy strukturalnych i inwestycyjnych w ramach długoterminowego budżetu UE (EFSI).</a:t>
            </a:r>
          </a:p>
        </p:txBody>
      </p:sp>
      <p:sp>
        <p:nvSpPr>
          <p:cNvPr id="189" name="Rectangle 58"/>
          <p:cNvSpPr txBox="1"/>
          <p:nvPr/>
        </p:nvSpPr>
        <p:spPr>
          <a:xfrm>
            <a:off x="5588053" y="3583011"/>
            <a:ext cx="3329995" cy="340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ctr">
              <a:defRPr sz="2000" b="1">
                <a:solidFill>
                  <a:srgbClr val="FAB632"/>
                </a:solidFill>
              </a:defRPr>
            </a:lvl1pPr>
          </a:lstStyle>
          <a:p>
            <a:r>
              <a:t>Fundusze strukturalne UE</a:t>
            </a:r>
          </a:p>
        </p:txBody>
      </p:sp>
      <p:sp>
        <p:nvSpPr>
          <p:cNvPr id="190" name="CuadroTexto 18"/>
          <p:cNvSpPr txBox="1"/>
          <p:nvPr/>
        </p:nvSpPr>
        <p:spPr>
          <a:xfrm>
            <a:off x="5678788" y="3475289"/>
            <a:ext cx="238112" cy="9497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000">
                <a:solidFill>
                  <a:srgbClr val="EA4E46"/>
                </a:solidFill>
              </a:defRPr>
            </a:pPr>
            <a:r>
              <a:t>+</a:t>
            </a:r>
            <a:r>
              <a:rPr>
                <a:solidFill>
                  <a:srgbClr val="FAB632"/>
                </a:solidFill>
              </a:rPr>
              <a:t>+</a:t>
            </a:r>
            <a:r>
              <a:rPr>
                <a:solidFill>
                  <a:srgbClr val="21B4A9"/>
                </a:solidFill>
              </a:rPr>
              <a:t>+</a:t>
            </a:r>
          </a:p>
        </p:txBody>
      </p:sp>
      <p:sp>
        <p:nvSpPr>
          <p:cNvPr id="191" name="TextBox 57"/>
          <p:cNvSpPr txBox="1"/>
          <p:nvPr/>
        </p:nvSpPr>
        <p:spPr>
          <a:xfrm>
            <a:off x="7997370" y="4964431"/>
            <a:ext cx="4022785" cy="1316594"/>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defRPr sz="1600"/>
            </a:lvl1pPr>
          </a:lstStyle>
          <a:p>
            <a:r>
              <a:t>To tymczasowe narzędzie odbudowy, które ma pomóc w odbudowie gospodarki po epidemii koronawirusa i stworzyć bardziej ekologiczną, bardziej zaawansowaną technologicznie i bardziej prężną przyszłość.</a:t>
            </a:r>
          </a:p>
        </p:txBody>
      </p:sp>
      <p:sp>
        <p:nvSpPr>
          <p:cNvPr id="192" name="Rectangle 58"/>
          <p:cNvSpPr txBox="1"/>
          <p:nvPr/>
        </p:nvSpPr>
        <p:spPr>
          <a:xfrm>
            <a:off x="7997370" y="4613478"/>
            <a:ext cx="3188232" cy="340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ctr">
              <a:defRPr sz="2000" b="1">
                <a:solidFill>
                  <a:srgbClr val="FAB632"/>
                </a:solidFill>
              </a:defRPr>
            </a:lvl1pPr>
          </a:lstStyle>
          <a:p>
            <a:r>
              <a:t>Fundusze Nowej generacji UE</a:t>
            </a:r>
          </a:p>
        </p:txBody>
      </p:sp>
      <p:sp>
        <p:nvSpPr>
          <p:cNvPr id="193" name="CuadroTexto 21"/>
          <p:cNvSpPr txBox="1"/>
          <p:nvPr/>
        </p:nvSpPr>
        <p:spPr>
          <a:xfrm>
            <a:off x="7834932" y="4478768"/>
            <a:ext cx="238112" cy="9497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000">
                <a:solidFill>
                  <a:srgbClr val="EA4E46"/>
                </a:solidFill>
              </a:defRPr>
            </a:pPr>
            <a:r>
              <a:t>+</a:t>
            </a:r>
            <a:r>
              <a:rPr>
                <a:solidFill>
                  <a:srgbClr val="FAB632"/>
                </a:solidFill>
              </a:rPr>
              <a:t>+</a:t>
            </a:r>
            <a:r>
              <a:rPr>
                <a:solidFill>
                  <a:srgbClr val="21B4A9"/>
                </a:solidFill>
              </a:rPr>
              <a:t>+</a:t>
            </a:r>
          </a:p>
        </p:txBody>
      </p:sp>
    </p:spTree>
  </p:cSld>
  <p:clrMapOvr>
    <a:masterClrMapping/>
  </p:clrMapOvr>
  <p:transition spd="med"/>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5" name="Rectangle 28"/>
          <p:cNvSpPr txBox="1"/>
          <p:nvPr/>
        </p:nvSpPr>
        <p:spPr>
          <a:xfrm>
            <a:off x="550863" y="267874"/>
            <a:ext cx="8245476" cy="55399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defRPr sz="3600" b="1">
                <a:solidFill>
                  <a:srgbClr val="21B4A9"/>
                </a:solidFill>
              </a:defRPr>
            </a:lvl1pPr>
          </a:lstStyle>
          <a:p>
            <a:r>
              <a:rPr lang="en-GB" dirty="0"/>
              <a:t>Test </a:t>
            </a:r>
            <a:r>
              <a:rPr lang="en-GB" dirty="0" err="1"/>
              <a:t>samooceny</a:t>
            </a:r>
            <a:r>
              <a:rPr dirty="0"/>
              <a:t>:</a:t>
            </a:r>
          </a:p>
        </p:txBody>
      </p:sp>
      <p:grpSp>
        <p:nvGrpSpPr>
          <p:cNvPr id="221" name="Gruppo 1"/>
          <p:cNvGrpSpPr/>
          <p:nvPr/>
        </p:nvGrpSpPr>
        <p:grpSpPr>
          <a:xfrm>
            <a:off x="1432736" y="924320"/>
            <a:ext cx="9326528" cy="5862647"/>
            <a:chOff x="0" y="0"/>
            <a:chExt cx="9326527" cy="5862645"/>
          </a:xfrm>
        </p:grpSpPr>
        <p:sp>
          <p:nvSpPr>
            <p:cNvPr id="196" name="Rectángulo 10"/>
            <p:cNvSpPr/>
            <p:nvPr/>
          </p:nvSpPr>
          <p:spPr>
            <a:xfrm>
              <a:off x="0" y="-1"/>
              <a:ext cx="4518286" cy="1837679"/>
            </a:xfrm>
            <a:prstGeom prst="rect">
              <a:avLst/>
            </a:prstGeom>
            <a:noFill/>
            <a:ln w="12700" cap="flat">
              <a:solidFill>
                <a:srgbClr val="21B4A9"/>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grpSp>
          <p:nvGrpSpPr>
            <p:cNvPr id="199" name="Rectángulo redondeado 2"/>
            <p:cNvGrpSpPr/>
            <p:nvPr/>
          </p:nvGrpSpPr>
          <p:grpSpPr>
            <a:xfrm>
              <a:off x="0" y="-1"/>
              <a:ext cx="4518286" cy="422031"/>
              <a:chOff x="0" y="0"/>
              <a:chExt cx="4518285" cy="422030"/>
            </a:xfrm>
          </p:grpSpPr>
          <p:sp>
            <p:nvSpPr>
              <p:cNvPr id="197" name="Prostokąt zaokrąglony"/>
              <p:cNvSpPr/>
              <p:nvPr/>
            </p:nvSpPr>
            <p:spPr>
              <a:xfrm>
                <a:off x="0" y="0"/>
                <a:ext cx="4518286" cy="422031"/>
              </a:xfrm>
              <a:prstGeom prst="roundRect">
                <a:avLst>
                  <a:gd name="adj" fmla="val 16667"/>
                </a:avLst>
              </a:prstGeom>
              <a:solidFill>
                <a:srgbClr val="21B4A9"/>
              </a:solidFill>
              <a:ln w="12700" cap="flat">
                <a:solidFill>
                  <a:srgbClr val="21B4A9"/>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198" name="Umowy mikrokredytowe:"/>
              <p:cNvSpPr txBox="1"/>
              <p:nvPr/>
            </p:nvSpPr>
            <p:spPr>
              <a:xfrm>
                <a:off x="72672" y="44471"/>
                <a:ext cx="4372942" cy="33308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a:solidFill>
                      <a:srgbClr val="FFFFFF"/>
                    </a:solidFill>
                  </a:defRPr>
                </a:lvl1pPr>
              </a:lstStyle>
              <a:p>
                <a:r>
                  <a:t>Umowy mikrokredytowe:</a:t>
                </a:r>
              </a:p>
            </p:txBody>
          </p:sp>
        </p:grpSp>
        <p:sp>
          <p:nvSpPr>
            <p:cNvPr id="200" name="TextBox 60"/>
            <p:cNvSpPr txBox="1"/>
            <p:nvPr/>
          </p:nvSpPr>
          <p:spPr>
            <a:xfrm>
              <a:off x="340515" y="329201"/>
              <a:ext cx="4168088" cy="14097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marL="342900" indent="-342900">
                <a:lnSpc>
                  <a:spcPts val="3600"/>
                </a:lnSpc>
                <a:buSzPct val="100000"/>
                <a:buAutoNum type="alphaLcPeriod"/>
                <a:defRPr sz="1200"/>
              </a:pPr>
              <a:r>
                <a:t>Mają zawsze taką samą strukturę jak zwykła bankowość</a:t>
              </a:r>
            </a:p>
            <a:p>
              <a:pPr marL="342900" indent="-342900">
                <a:lnSpc>
                  <a:spcPts val="3600"/>
                </a:lnSpc>
                <a:buSzPct val="100000"/>
                <a:buAutoNum type="alphaLcPeriod"/>
                <a:defRPr sz="1200"/>
              </a:pPr>
              <a:r>
                <a:t>Zawsze są zawierane pisemnie</a:t>
              </a:r>
            </a:p>
            <a:p>
              <a:pPr marL="342900" indent="-342900">
                <a:lnSpc>
                  <a:spcPts val="3600"/>
                </a:lnSpc>
                <a:buSzPct val="100000"/>
                <a:buAutoNum type="alphaLcPeriod"/>
                <a:defRPr sz="1200"/>
              </a:pPr>
              <a:r>
                <a:t>Mogą wejść w życie bez pisemnych umów</a:t>
              </a:r>
            </a:p>
          </p:txBody>
        </p:sp>
        <p:sp>
          <p:nvSpPr>
            <p:cNvPr id="201" name="Rectángulo 11"/>
            <p:cNvSpPr/>
            <p:nvPr/>
          </p:nvSpPr>
          <p:spPr>
            <a:xfrm>
              <a:off x="4808241" y="-1"/>
              <a:ext cx="4518287" cy="1837679"/>
            </a:xfrm>
            <a:prstGeom prst="rect">
              <a:avLst/>
            </a:prstGeom>
            <a:noFill/>
            <a:ln w="12700" cap="flat">
              <a:solidFill>
                <a:srgbClr val="FAB632"/>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grpSp>
          <p:nvGrpSpPr>
            <p:cNvPr id="204" name="Rectángulo redondeado 2"/>
            <p:cNvGrpSpPr/>
            <p:nvPr/>
          </p:nvGrpSpPr>
          <p:grpSpPr>
            <a:xfrm>
              <a:off x="4808241" y="-1"/>
              <a:ext cx="4518287" cy="422031"/>
              <a:chOff x="0" y="0"/>
              <a:chExt cx="4518285" cy="422030"/>
            </a:xfrm>
          </p:grpSpPr>
          <p:sp>
            <p:nvSpPr>
              <p:cNvPr id="202" name="Prostokąt zaokrąglony"/>
              <p:cNvSpPr/>
              <p:nvPr/>
            </p:nvSpPr>
            <p:spPr>
              <a:xfrm>
                <a:off x="0" y="0"/>
                <a:ext cx="4518286" cy="422031"/>
              </a:xfrm>
              <a:prstGeom prst="roundRect">
                <a:avLst>
                  <a:gd name="adj" fmla="val 16667"/>
                </a:avLst>
              </a:prstGeom>
              <a:solidFill>
                <a:srgbClr val="FAB632"/>
              </a:solidFill>
              <a:ln w="12700" cap="flat">
                <a:solidFill>
                  <a:srgbClr val="FAB632"/>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203" name="Prywatne pożyczki mogą być udzielane:"/>
              <p:cNvSpPr txBox="1"/>
              <p:nvPr/>
            </p:nvSpPr>
            <p:spPr>
              <a:xfrm>
                <a:off x="72672" y="44471"/>
                <a:ext cx="4372942" cy="33308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a:solidFill>
                      <a:srgbClr val="FFFFFF"/>
                    </a:solidFill>
                  </a:defRPr>
                </a:lvl1pPr>
              </a:lstStyle>
              <a:p>
                <a:r>
                  <a:t>Prywatne pożyczki mogą być udzielane:</a:t>
                </a:r>
              </a:p>
            </p:txBody>
          </p:sp>
        </p:grpSp>
        <p:sp>
          <p:nvSpPr>
            <p:cNvPr id="205" name="TextBox 59"/>
            <p:cNvSpPr txBox="1"/>
            <p:nvPr/>
          </p:nvSpPr>
          <p:spPr>
            <a:xfrm>
              <a:off x="5143917" y="382080"/>
              <a:ext cx="4136889" cy="14097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marL="342900" indent="-342900">
                <a:lnSpc>
                  <a:spcPts val="3600"/>
                </a:lnSpc>
                <a:buSzPct val="100000"/>
                <a:buAutoNum type="alphaLcPeriod"/>
                <a:defRPr sz="1200"/>
              </a:pPr>
              <a:r>
                <a:t>Tylko przez banki</a:t>
              </a:r>
            </a:p>
            <a:p>
              <a:pPr marL="342900" indent="-342900">
                <a:lnSpc>
                  <a:spcPts val="3600"/>
                </a:lnSpc>
                <a:buSzPct val="100000"/>
                <a:buAutoNum type="alphaLcPeriod"/>
                <a:defRPr sz="1200"/>
              </a:pPr>
              <a:r>
                <a:t>Tylko przez osoby prywatne</a:t>
              </a:r>
            </a:p>
            <a:p>
              <a:pPr marL="342900" indent="-342900">
                <a:lnSpc>
                  <a:spcPts val="3600"/>
                </a:lnSpc>
                <a:buSzPct val="100000"/>
                <a:buAutoNum type="alphaLcPeriod"/>
                <a:defRPr sz="1200"/>
              </a:pPr>
              <a:r>
                <a:t>Zarówno przez osoby indywidualne jak i grupy</a:t>
              </a:r>
            </a:p>
          </p:txBody>
        </p:sp>
        <p:sp>
          <p:nvSpPr>
            <p:cNvPr id="206" name="Rectángulo 16"/>
            <p:cNvSpPr/>
            <p:nvPr/>
          </p:nvSpPr>
          <p:spPr>
            <a:xfrm>
              <a:off x="0" y="2077553"/>
              <a:ext cx="4518286" cy="1837678"/>
            </a:xfrm>
            <a:prstGeom prst="rect">
              <a:avLst/>
            </a:prstGeom>
            <a:noFill/>
            <a:ln w="12700" cap="flat">
              <a:solidFill>
                <a:srgbClr val="EA4E46"/>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grpSp>
          <p:nvGrpSpPr>
            <p:cNvPr id="209" name="Rectángulo redondeado 2"/>
            <p:cNvGrpSpPr/>
            <p:nvPr/>
          </p:nvGrpSpPr>
          <p:grpSpPr>
            <a:xfrm>
              <a:off x="0" y="2077552"/>
              <a:ext cx="4518286" cy="422031"/>
              <a:chOff x="0" y="0"/>
              <a:chExt cx="4518285" cy="422030"/>
            </a:xfrm>
          </p:grpSpPr>
          <p:sp>
            <p:nvSpPr>
              <p:cNvPr id="207" name="Prostokąt zaokrąglony"/>
              <p:cNvSpPr/>
              <p:nvPr/>
            </p:nvSpPr>
            <p:spPr>
              <a:xfrm>
                <a:off x="0" y="0"/>
                <a:ext cx="4518286" cy="422031"/>
              </a:xfrm>
              <a:prstGeom prst="roundRect">
                <a:avLst>
                  <a:gd name="adj" fmla="val 16667"/>
                </a:avLst>
              </a:prstGeom>
              <a:solidFill>
                <a:srgbClr val="EA4E46"/>
              </a:solidFill>
              <a:ln w="12700" cap="flat">
                <a:solidFill>
                  <a:srgbClr val="EA4E46"/>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208" name="Fundusze strukturalne UE koncentrują się na:"/>
              <p:cNvSpPr txBox="1"/>
              <p:nvPr/>
            </p:nvSpPr>
            <p:spPr>
              <a:xfrm>
                <a:off x="72672" y="44471"/>
                <a:ext cx="4372942" cy="33308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a:solidFill>
                      <a:srgbClr val="FFFFFF"/>
                    </a:solidFill>
                  </a:defRPr>
                </a:lvl1pPr>
              </a:lstStyle>
              <a:p>
                <a:r>
                  <a:t>Fundusze strukturalne UE koncentrują się na:</a:t>
                </a:r>
              </a:p>
            </p:txBody>
          </p:sp>
        </p:grpSp>
        <p:sp>
          <p:nvSpPr>
            <p:cNvPr id="210" name="TextBox 59"/>
            <p:cNvSpPr txBox="1"/>
            <p:nvPr/>
          </p:nvSpPr>
          <p:spPr>
            <a:xfrm>
              <a:off x="335677" y="2459633"/>
              <a:ext cx="1523916" cy="14097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marL="228600" indent="-228600">
                <a:lnSpc>
                  <a:spcPts val="3600"/>
                </a:lnSpc>
                <a:buSzPct val="100000"/>
                <a:buAutoNum type="alphaLcPeriod"/>
                <a:defRPr sz="1200"/>
              </a:pPr>
              <a:r>
                <a:t>3 obszarach </a:t>
              </a:r>
            </a:p>
            <a:p>
              <a:pPr marL="228600" indent="-228600">
                <a:lnSpc>
                  <a:spcPts val="3600"/>
                </a:lnSpc>
                <a:buSzPct val="100000"/>
                <a:buAutoNum type="alphaLcPeriod"/>
                <a:defRPr sz="1200"/>
              </a:pPr>
              <a:r>
                <a:t>4 obszarach</a:t>
              </a:r>
            </a:p>
            <a:p>
              <a:pPr marL="228600" indent="-228600">
                <a:lnSpc>
                  <a:spcPts val="3600"/>
                </a:lnSpc>
                <a:buSzPct val="100000"/>
                <a:buAutoNum type="alphaLcPeriod"/>
                <a:defRPr sz="1200"/>
              </a:pPr>
              <a:r>
                <a:t>5 obszarach</a:t>
              </a:r>
            </a:p>
          </p:txBody>
        </p:sp>
        <p:sp>
          <p:nvSpPr>
            <p:cNvPr id="211" name="Rectángulo 21"/>
            <p:cNvSpPr/>
            <p:nvPr/>
          </p:nvSpPr>
          <p:spPr>
            <a:xfrm>
              <a:off x="4808241" y="2097348"/>
              <a:ext cx="4518287" cy="1837679"/>
            </a:xfrm>
            <a:prstGeom prst="rect">
              <a:avLst/>
            </a:prstGeom>
            <a:noFill/>
            <a:ln w="12700" cap="flat">
              <a:solidFill>
                <a:srgbClr val="21B4A9"/>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grpSp>
          <p:nvGrpSpPr>
            <p:cNvPr id="214" name="Rectángulo redondeado 2"/>
            <p:cNvGrpSpPr/>
            <p:nvPr/>
          </p:nvGrpSpPr>
          <p:grpSpPr>
            <a:xfrm>
              <a:off x="4804409" y="2003748"/>
              <a:ext cx="4501371" cy="912565"/>
              <a:chOff x="0" y="0"/>
              <a:chExt cx="4501369" cy="912563"/>
            </a:xfrm>
          </p:grpSpPr>
          <p:sp>
            <p:nvSpPr>
              <p:cNvPr id="212" name="Prostokąt zaokrąglony"/>
              <p:cNvSpPr/>
              <p:nvPr/>
            </p:nvSpPr>
            <p:spPr>
              <a:xfrm>
                <a:off x="6350" y="100140"/>
                <a:ext cx="4495020" cy="509334"/>
              </a:xfrm>
              <a:prstGeom prst="roundRect">
                <a:avLst>
                  <a:gd name="adj" fmla="val 16667"/>
                </a:avLst>
              </a:prstGeom>
              <a:solidFill>
                <a:srgbClr val="21B4A9"/>
              </a:solidFill>
              <a:ln w="12700" cap="flat">
                <a:solidFill>
                  <a:srgbClr val="21B4A9"/>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213" name="UE może pożyczać pieniądze po korzystnych stawkach dzięki:"/>
              <p:cNvSpPr txBox="1"/>
              <p:nvPr/>
            </p:nvSpPr>
            <p:spPr>
              <a:xfrm>
                <a:off x="0" y="0"/>
                <a:ext cx="4287810" cy="912564"/>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noAutofit/>
              </a:bodyPr>
              <a:lstStyle>
                <a:lvl1pPr algn="ctr">
                  <a:defRPr>
                    <a:solidFill>
                      <a:srgbClr val="FFFFFF"/>
                    </a:solidFill>
                  </a:defRPr>
                </a:lvl1pPr>
              </a:lstStyle>
              <a:p>
                <a:r>
                  <a:t>UE może pożyczać pieniądze po korzystnych stawkach dzięki:</a:t>
                </a:r>
              </a:p>
            </p:txBody>
          </p:sp>
        </p:grpSp>
        <p:sp>
          <p:nvSpPr>
            <p:cNvPr id="215" name="TextBox 59"/>
            <p:cNvSpPr txBox="1"/>
            <p:nvPr/>
          </p:nvSpPr>
          <p:spPr>
            <a:xfrm>
              <a:off x="5240092" y="2499582"/>
              <a:ext cx="3189275" cy="14097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marL="342900" indent="-342900">
                <a:lnSpc>
                  <a:spcPts val="3600"/>
                </a:lnSpc>
                <a:buSzPct val="100000"/>
                <a:buAutoNum type="alphaLcPeriod"/>
                <a:defRPr sz="1200"/>
              </a:pPr>
              <a:r>
                <a:t>Wysokiej ocenie wiarygodności kredytowej</a:t>
              </a:r>
            </a:p>
            <a:p>
              <a:pPr marL="342900" indent="-342900">
                <a:lnSpc>
                  <a:spcPts val="3600"/>
                </a:lnSpc>
                <a:buSzPct val="100000"/>
                <a:buAutoNum type="alphaLcPeriod"/>
                <a:defRPr sz="1200"/>
              </a:pPr>
              <a:r>
                <a:t>Niskiej ocenie wiarygodności kredytowej</a:t>
              </a:r>
            </a:p>
            <a:p>
              <a:pPr marL="342900" indent="-342900">
                <a:lnSpc>
                  <a:spcPts val="3600"/>
                </a:lnSpc>
                <a:buSzPct val="100000"/>
                <a:buAutoNum type="alphaLcPeriod"/>
                <a:defRPr sz="1200"/>
              </a:pPr>
              <a:r>
                <a:t>Spekulacjom</a:t>
              </a:r>
            </a:p>
          </p:txBody>
        </p:sp>
        <p:sp>
          <p:nvSpPr>
            <p:cNvPr id="216" name="Rectángulo 31"/>
            <p:cNvSpPr/>
            <p:nvPr/>
          </p:nvSpPr>
          <p:spPr>
            <a:xfrm>
              <a:off x="2431637" y="4024967"/>
              <a:ext cx="4518286" cy="1837679"/>
            </a:xfrm>
            <a:prstGeom prst="rect">
              <a:avLst/>
            </a:prstGeom>
            <a:noFill/>
            <a:ln w="12700" cap="flat">
              <a:solidFill>
                <a:srgbClr val="FAB632"/>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grpSp>
          <p:nvGrpSpPr>
            <p:cNvPr id="219" name="Rectángulo redondeado 2"/>
            <p:cNvGrpSpPr/>
            <p:nvPr/>
          </p:nvGrpSpPr>
          <p:grpSpPr>
            <a:xfrm>
              <a:off x="2438178" y="3986916"/>
              <a:ext cx="4518287" cy="625188"/>
              <a:chOff x="0" y="0"/>
              <a:chExt cx="4518285" cy="625187"/>
            </a:xfrm>
          </p:grpSpPr>
          <p:sp>
            <p:nvSpPr>
              <p:cNvPr id="217" name="Prostokąt zaokrąglony"/>
              <p:cNvSpPr/>
              <p:nvPr/>
            </p:nvSpPr>
            <p:spPr>
              <a:xfrm>
                <a:off x="0" y="38940"/>
                <a:ext cx="4518286" cy="547308"/>
              </a:xfrm>
              <a:prstGeom prst="roundRect">
                <a:avLst>
                  <a:gd name="adj" fmla="val 16667"/>
                </a:avLst>
              </a:prstGeom>
              <a:solidFill>
                <a:srgbClr val="FAB632"/>
              </a:solidFill>
              <a:ln w="12700" cap="flat">
                <a:solidFill>
                  <a:srgbClr val="FAB632"/>
                </a:solidFill>
                <a:prstDash val="solid"/>
                <a:miter lim="800000"/>
              </a:ln>
              <a:effectLst/>
            </p:spPr>
            <p:txBody>
              <a:bodyPr wrap="square" lIns="45719" tIns="45719" rIns="45719" bIns="45719" numCol="1" anchor="ctr">
                <a:noAutofit/>
              </a:bodyPr>
              <a:lstStyle/>
              <a:p>
                <a:pPr algn="ctr">
                  <a:defRPr>
                    <a:solidFill>
                      <a:srgbClr val="FFFFFF"/>
                    </a:solidFill>
                  </a:defRPr>
                </a:pPr>
                <a:endParaRPr/>
              </a:p>
            </p:txBody>
          </p:sp>
          <p:sp>
            <p:nvSpPr>
              <p:cNvPr id="218" name="Ponad 50% długoterminowego budżetu UE wspiera:"/>
              <p:cNvSpPr txBox="1"/>
              <p:nvPr/>
            </p:nvSpPr>
            <p:spPr>
              <a:xfrm>
                <a:off x="78787" y="0"/>
                <a:ext cx="4360712" cy="625188"/>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ctr">
                <a:spAutoFit/>
              </a:bodyPr>
              <a:lstStyle>
                <a:lvl1pPr algn="ctr">
                  <a:defRPr>
                    <a:solidFill>
                      <a:srgbClr val="FFFFFF"/>
                    </a:solidFill>
                  </a:defRPr>
                </a:lvl1pPr>
              </a:lstStyle>
              <a:p>
                <a:r>
                  <a:t>Ponad 50% długoterminowego budżetu UE wspiera:</a:t>
                </a:r>
              </a:p>
            </p:txBody>
          </p:sp>
        </p:grpSp>
        <p:sp>
          <p:nvSpPr>
            <p:cNvPr id="220" name="TextBox 59"/>
            <p:cNvSpPr txBox="1"/>
            <p:nvPr/>
          </p:nvSpPr>
          <p:spPr>
            <a:xfrm>
              <a:off x="2767312" y="4407048"/>
              <a:ext cx="2917273" cy="1409701"/>
            </a:xfrm>
            <a:prstGeom prst="rect">
              <a:avLst/>
            </a:prstGeom>
            <a:noFill/>
            <a:ln w="12700" cap="flat">
              <a:noFill/>
              <a:miter lim="400000"/>
            </a:ln>
            <a:effectLst/>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tIns="45719" rIns="45719" bIns="45719" numCol="1" anchor="t">
              <a:spAutoFit/>
            </a:bodyPr>
            <a:lstStyle/>
            <a:p>
              <a:pPr marL="342900" indent="-342900">
                <a:lnSpc>
                  <a:spcPts val="3600"/>
                </a:lnSpc>
                <a:buSzPct val="100000"/>
                <a:buAutoNum type="alphaLcPeriod"/>
                <a:defRPr sz="1200"/>
              </a:pPr>
              <a:r>
                <a:t>Cyfryzację</a:t>
              </a:r>
            </a:p>
            <a:p>
              <a:pPr marL="342900" indent="-342900">
                <a:lnSpc>
                  <a:spcPts val="3600"/>
                </a:lnSpc>
                <a:buSzPct val="100000"/>
                <a:buAutoNum type="alphaLcPeriod"/>
                <a:defRPr sz="1200"/>
              </a:pPr>
              <a:r>
                <a:t>Modernizację</a:t>
              </a:r>
            </a:p>
            <a:p>
              <a:pPr marL="342900" indent="-342900">
                <a:lnSpc>
                  <a:spcPts val="3600"/>
                </a:lnSpc>
                <a:buSzPct val="100000"/>
                <a:buAutoNum type="alphaLcPeriod"/>
                <a:defRPr sz="1200"/>
              </a:pPr>
              <a:r>
                <a:t>Integrację</a:t>
              </a:r>
            </a:p>
          </p:txBody>
        </p:sp>
      </p:grpSp>
    </p:spTree>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3" name="CuadroTexto 4"/>
          <p:cNvSpPr txBox="1"/>
          <p:nvPr/>
        </p:nvSpPr>
        <p:spPr>
          <a:xfrm>
            <a:off x="4895146" y="4214219"/>
            <a:ext cx="1859429" cy="3401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000" b="1">
                <a:solidFill>
                  <a:srgbClr val="EA4E46"/>
                </a:solidFill>
              </a:defRPr>
            </a:lvl1pPr>
          </a:lstStyle>
          <a:p>
            <a:r>
              <a:t>moreproject.eu</a:t>
            </a:r>
          </a:p>
        </p:txBody>
      </p:sp>
      <p:pic>
        <p:nvPicPr>
          <p:cNvPr id="224" name="Imagen 5" descr="Imagen 5"/>
          <p:cNvPicPr>
            <a:picLocks noChangeAspect="1"/>
          </p:cNvPicPr>
          <p:nvPr/>
        </p:nvPicPr>
        <p:blipFill>
          <a:blip r:embed="rId2"/>
          <a:srcRect l="17326" t="38447" r="19050" b="33333"/>
          <a:stretch>
            <a:fillRect/>
          </a:stretch>
        </p:blipFill>
        <p:spPr>
          <a:xfrm>
            <a:off x="9123888" y="327888"/>
            <a:ext cx="2766270" cy="1225704"/>
          </a:xfrm>
          <a:prstGeom prst="rect">
            <a:avLst/>
          </a:prstGeom>
          <a:ln w="12700">
            <a:miter lim="400000"/>
          </a:ln>
        </p:spPr>
      </p:pic>
      <p:sp>
        <p:nvSpPr>
          <p:cNvPr id="225" name="CuadroTexto 4"/>
          <p:cNvSpPr txBox="1"/>
          <p:nvPr/>
        </p:nvSpPr>
        <p:spPr>
          <a:xfrm>
            <a:off x="3988904" y="3306278"/>
            <a:ext cx="3671911" cy="7683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5300" b="1"/>
            </a:lvl1pPr>
          </a:lstStyle>
          <a:p>
            <a:r>
              <a:t>DZIĘKUJEMY</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0" name="Rectángulo 5"/>
          <p:cNvSpPr txBox="1"/>
          <p:nvPr/>
        </p:nvSpPr>
        <p:spPr>
          <a:xfrm>
            <a:off x="661097" y="1428953"/>
            <a:ext cx="2408781" cy="3330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45719" rIns="45719">
            <a:spAutoFit/>
          </a:bodyPr>
          <a:lstStyle>
            <a:lvl1pPr algn="just"/>
          </a:lstStyle>
          <a:p>
            <a:r>
              <a:t>Pod koniec tego modułu:</a:t>
            </a:r>
          </a:p>
        </p:txBody>
      </p:sp>
      <p:sp>
        <p:nvSpPr>
          <p:cNvPr id="101" name="CuadroTexto 6"/>
          <p:cNvSpPr txBox="1"/>
          <p:nvPr/>
        </p:nvSpPr>
        <p:spPr>
          <a:xfrm>
            <a:off x="971452" y="1998079"/>
            <a:ext cx="7955379"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b="1">
                <a:solidFill>
                  <a:srgbClr val="21B4A9"/>
                </a:solidFill>
              </a:defRPr>
            </a:lvl1pPr>
          </a:lstStyle>
          <a:p>
            <a:r>
              <a:t>Cel 1:	Zapoznasz się z licznymi możliwościami finansowania</a:t>
            </a:r>
          </a:p>
        </p:txBody>
      </p:sp>
      <p:sp>
        <p:nvSpPr>
          <p:cNvPr id="102" name="CuadroTexto 7"/>
          <p:cNvSpPr txBox="1"/>
          <p:nvPr/>
        </p:nvSpPr>
        <p:spPr>
          <a:xfrm>
            <a:off x="971451" y="2714175"/>
            <a:ext cx="8269704"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b="1">
                <a:solidFill>
                  <a:srgbClr val="FAB632"/>
                </a:solidFill>
              </a:defRPr>
            </a:lvl1pPr>
          </a:lstStyle>
          <a:p>
            <a:r>
              <a:t>Cel 2: 	Zdobędziesz wiedzę o mikrokredytach i pożyczkach prywatnych</a:t>
            </a:r>
          </a:p>
        </p:txBody>
      </p:sp>
      <p:sp>
        <p:nvSpPr>
          <p:cNvPr id="103" name="CuadroTexto 8"/>
          <p:cNvSpPr txBox="1"/>
          <p:nvPr/>
        </p:nvSpPr>
        <p:spPr>
          <a:xfrm>
            <a:off x="961836" y="3468332"/>
            <a:ext cx="7768582"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b="1">
                <a:solidFill>
                  <a:srgbClr val="EA4E46"/>
                </a:solidFill>
              </a:defRPr>
            </a:lvl1pPr>
          </a:lstStyle>
          <a:p>
            <a:r>
              <a:t>Cel 3: 	Zrozumiesz struktury zasad funduszy strukturalnych UE</a:t>
            </a:r>
          </a:p>
        </p:txBody>
      </p:sp>
      <p:sp>
        <p:nvSpPr>
          <p:cNvPr id="104" name="CuadroTexto 9"/>
          <p:cNvSpPr txBox="1"/>
          <p:nvPr/>
        </p:nvSpPr>
        <p:spPr>
          <a:xfrm>
            <a:off x="934754" y="4178403"/>
            <a:ext cx="10335226"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b="1">
                <a:solidFill>
                  <a:srgbClr val="21B4A9"/>
                </a:solidFill>
              </a:defRPr>
            </a:lvl1pPr>
          </a:lstStyle>
          <a:p>
            <a:r>
              <a:t>Cel 4: 	 Poznasz podstawy unijnych funduszy Nowej generacji UE na odbudowę po COVID-19</a:t>
            </a:r>
          </a:p>
        </p:txBody>
      </p:sp>
      <p:sp>
        <p:nvSpPr>
          <p:cNvPr id="105" name="CuadroTexto 11"/>
          <p:cNvSpPr txBox="1"/>
          <p:nvPr/>
        </p:nvSpPr>
        <p:spPr>
          <a:xfrm>
            <a:off x="645197" y="585037"/>
            <a:ext cx="4484765" cy="81534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nSpc>
                <a:spcPts val="6000"/>
              </a:lnSpc>
              <a:defRPr sz="3600" b="1">
                <a:solidFill>
                  <a:srgbClr val="FAB632"/>
                </a:solidFill>
              </a:defRPr>
            </a:lvl1pPr>
          </a:lstStyle>
          <a:p>
            <a:r>
              <a:t>Cele:</a:t>
            </a:r>
          </a:p>
        </p:txBody>
      </p:sp>
      <p:sp>
        <p:nvSpPr>
          <p:cNvPr id="106" name="Hexágono 12"/>
          <p:cNvSpPr/>
          <p:nvPr/>
        </p:nvSpPr>
        <p:spPr>
          <a:xfrm>
            <a:off x="599477" y="4246195"/>
            <a:ext cx="284087"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21B4A9"/>
            </a:solidFill>
            <a:miter/>
          </a:ln>
        </p:spPr>
        <p:txBody>
          <a:bodyPr lIns="45719" rIns="45719" anchor="ctr"/>
          <a:lstStyle/>
          <a:p>
            <a:pPr algn="ctr"/>
            <a:endParaRPr/>
          </a:p>
        </p:txBody>
      </p:sp>
      <p:sp>
        <p:nvSpPr>
          <p:cNvPr id="107" name="Hexágono 13"/>
          <p:cNvSpPr/>
          <p:nvPr/>
        </p:nvSpPr>
        <p:spPr>
          <a:xfrm>
            <a:off x="615376" y="2781967"/>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FAB632"/>
            </a:solidFill>
            <a:miter/>
          </a:ln>
        </p:spPr>
        <p:txBody>
          <a:bodyPr lIns="45719" rIns="45719" anchor="ctr"/>
          <a:lstStyle/>
          <a:p>
            <a:pPr algn="ctr"/>
            <a:endParaRPr/>
          </a:p>
        </p:txBody>
      </p:sp>
      <p:sp>
        <p:nvSpPr>
          <p:cNvPr id="108" name="Hexágono 14"/>
          <p:cNvSpPr/>
          <p:nvPr/>
        </p:nvSpPr>
        <p:spPr>
          <a:xfrm>
            <a:off x="615376" y="3536124"/>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EA4E46"/>
            </a:solidFill>
            <a:miter/>
          </a:ln>
        </p:spPr>
        <p:txBody>
          <a:bodyPr lIns="45719" rIns="45719" anchor="ctr"/>
          <a:lstStyle/>
          <a:p>
            <a:pPr algn="ctr"/>
            <a:endParaRPr/>
          </a:p>
        </p:txBody>
      </p:sp>
      <p:sp>
        <p:nvSpPr>
          <p:cNvPr id="109" name="Hexágono 15"/>
          <p:cNvSpPr/>
          <p:nvPr/>
        </p:nvSpPr>
        <p:spPr>
          <a:xfrm>
            <a:off x="601556" y="2058938"/>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21B4A9"/>
            </a:solidFill>
            <a:miter/>
          </a:ln>
        </p:spPr>
        <p:txBody>
          <a:bodyPr lIns="45719" rIns="45719" anchor="ctr"/>
          <a:lstStyle/>
          <a:p>
            <a:pPr algn="ctr"/>
            <a:endParaRP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TextBox 30"/>
          <p:cNvSpPr txBox="1"/>
          <p:nvPr/>
        </p:nvSpPr>
        <p:spPr>
          <a:xfrm>
            <a:off x="2175081" y="3238647"/>
            <a:ext cx="2308729" cy="70739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nSpc>
                <a:spcPts val="2500"/>
              </a:lnSpc>
              <a:defRPr sz="1400"/>
            </a:pPr>
            <a:r>
              <a:rPr dirty="0"/>
              <a:t>Mi</a:t>
            </a:r>
            <a:r>
              <a:rPr lang="it-IT" dirty="0" err="1"/>
              <a:t>krokredyt</a:t>
            </a:r>
            <a:endParaRPr dirty="0"/>
          </a:p>
          <a:p>
            <a:pPr>
              <a:lnSpc>
                <a:spcPts val="2500"/>
              </a:lnSpc>
              <a:defRPr sz="1400"/>
            </a:pPr>
            <a:r>
              <a:rPr lang="en-GB" dirty="0" err="1"/>
              <a:t>Pożyczki</a:t>
            </a:r>
            <a:r>
              <a:rPr lang="en-GB" dirty="0"/>
              <a:t> </a:t>
            </a:r>
            <a:r>
              <a:rPr lang="en-GB" dirty="0" err="1"/>
              <a:t>prywatne</a:t>
            </a:r>
            <a:endParaRPr dirty="0"/>
          </a:p>
        </p:txBody>
      </p:sp>
      <p:sp>
        <p:nvSpPr>
          <p:cNvPr id="112" name="TextBox 31"/>
          <p:cNvSpPr txBox="1"/>
          <p:nvPr/>
        </p:nvSpPr>
        <p:spPr>
          <a:xfrm>
            <a:off x="2229173" y="2654599"/>
            <a:ext cx="2114420" cy="58477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600" b="1">
                <a:solidFill>
                  <a:srgbClr val="21B4A9"/>
                </a:solidFill>
              </a:defRPr>
            </a:lvl1pPr>
          </a:lstStyle>
          <a:p>
            <a:r>
              <a:rPr lang="en-GB" dirty="0" err="1"/>
              <a:t>Dostęp</a:t>
            </a:r>
            <a:r>
              <a:rPr lang="en-GB" dirty="0"/>
              <a:t> do </a:t>
            </a:r>
            <a:r>
              <a:rPr lang="en-GB" dirty="0" err="1"/>
              <a:t>finansowania</a:t>
            </a:r>
            <a:endParaRPr dirty="0"/>
          </a:p>
        </p:txBody>
      </p:sp>
      <p:sp>
        <p:nvSpPr>
          <p:cNvPr id="113" name="TextBox 21"/>
          <p:cNvSpPr txBox="1"/>
          <p:nvPr/>
        </p:nvSpPr>
        <p:spPr>
          <a:xfrm>
            <a:off x="7400475" y="3402997"/>
            <a:ext cx="2616444" cy="10213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square" lIns="45719" rIns="45719">
            <a:spAutoFit/>
          </a:bodyPr>
          <a:lstStyle/>
          <a:p>
            <a:pPr>
              <a:lnSpc>
                <a:spcPts val="2500"/>
              </a:lnSpc>
              <a:defRPr sz="1400"/>
            </a:pPr>
            <a:r>
              <a:rPr lang="en-GB" dirty="0" err="1"/>
              <a:t>Zasady</a:t>
            </a:r>
            <a:r>
              <a:rPr lang="en-GB" dirty="0"/>
              <a:t> </a:t>
            </a:r>
            <a:r>
              <a:rPr lang="en-GB" dirty="0" err="1"/>
              <a:t>funduszy</a:t>
            </a:r>
            <a:r>
              <a:rPr lang="en-GB" dirty="0"/>
              <a:t> </a:t>
            </a:r>
            <a:r>
              <a:rPr lang="en-GB" dirty="0" err="1"/>
              <a:t>strukturalnych</a:t>
            </a:r>
            <a:r>
              <a:rPr lang="en-GB" dirty="0"/>
              <a:t> UE</a:t>
            </a:r>
          </a:p>
          <a:p>
            <a:pPr>
              <a:lnSpc>
                <a:spcPts val="2500"/>
              </a:lnSpc>
              <a:defRPr sz="1400"/>
            </a:pPr>
            <a:r>
              <a:rPr lang="pl-PL" dirty="0"/>
              <a:t>Fundusze Nowej generacji UE na odbudowę po COVID-19</a:t>
            </a:r>
            <a:endParaRPr dirty="0"/>
          </a:p>
        </p:txBody>
      </p:sp>
      <p:sp>
        <p:nvSpPr>
          <p:cNvPr id="114" name="TextBox 22"/>
          <p:cNvSpPr txBox="1"/>
          <p:nvPr/>
        </p:nvSpPr>
        <p:spPr>
          <a:xfrm>
            <a:off x="7660964" y="2506141"/>
            <a:ext cx="2196531" cy="83099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1600" b="1">
                <a:solidFill>
                  <a:srgbClr val="FAB632"/>
                </a:solidFill>
              </a:defRPr>
            </a:lvl1pPr>
          </a:lstStyle>
          <a:p>
            <a:r>
              <a:rPr lang="pl-PL" dirty="0"/>
              <a:t>Fundusze strukturalne UE i fundusze nowej generacji UE</a:t>
            </a:r>
            <a:endParaRPr dirty="0"/>
          </a:p>
        </p:txBody>
      </p:sp>
      <p:sp>
        <p:nvSpPr>
          <p:cNvPr id="115" name="Hexágono 9"/>
          <p:cNvSpPr/>
          <p:nvPr/>
        </p:nvSpPr>
        <p:spPr>
          <a:xfrm>
            <a:off x="7218961" y="2613906"/>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FAB632"/>
            </a:solidFill>
            <a:miter/>
          </a:ln>
        </p:spPr>
        <p:txBody>
          <a:bodyPr lIns="45719" rIns="45719" anchor="ctr"/>
          <a:lstStyle/>
          <a:p>
            <a:pPr algn="ctr"/>
            <a:endParaRPr/>
          </a:p>
        </p:txBody>
      </p:sp>
      <p:sp>
        <p:nvSpPr>
          <p:cNvPr id="116" name="Hexágono 11"/>
          <p:cNvSpPr/>
          <p:nvPr/>
        </p:nvSpPr>
        <p:spPr>
          <a:xfrm>
            <a:off x="1802332" y="2707003"/>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21B4A9"/>
            </a:solidFill>
            <a:miter/>
          </a:ln>
        </p:spPr>
        <p:txBody>
          <a:bodyPr lIns="45719" rIns="45719" anchor="ctr"/>
          <a:lstStyle/>
          <a:p>
            <a:pPr algn="ctr"/>
            <a:endParaRPr/>
          </a:p>
        </p:txBody>
      </p:sp>
      <p:sp>
        <p:nvSpPr>
          <p:cNvPr id="117" name="Hexágono 15"/>
          <p:cNvSpPr/>
          <p:nvPr/>
        </p:nvSpPr>
        <p:spPr>
          <a:xfrm rot="5400000">
            <a:off x="6772095" y="1870703"/>
            <a:ext cx="3389131" cy="3100514"/>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759" y="0"/>
                </a:lnTo>
                <a:lnTo>
                  <a:pt x="16841" y="0"/>
                </a:lnTo>
                <a:lnTo>
                  <a:pt x="21600" y="10800"/>
                </a:lnTo>
                <a:lnTo>
                  <a:pt x="16841" y="21600"/>
                </a:lnTo>
                <a:lnTo>
                  <a:pt x="4759" y="21600"/>
                </a:lnTo>
                <a:close/>
              </a:path>
            </a:pathLst>
          </a:custGeom>
          <a:ln w="12700">
            <a:solidFill>
              <a:srgbClr val="EA4E46"/>
            </a:solidFill>
            <a:miter/>
          </a:ln>
        </p:spPr>
        <p:txBody>
          <a:bodyPr lIns="45719" rIns="45719" anchor="ctr"/>
          <a:lstStyle/>
          <a:p>
            <a:pPr algn="ctr"/>
            <a:endParaRPr/>
          </a:p>
        </p:txBody>
      </p:sp>
      <p:sp>
        <p:nvSpPr>
          <p:cNvPr id="118" name="Hexágono 16"/>
          <p:cNvSpPr/>
          <p:nvPr/>
        </p:nvSpPr>
        <p:spPr>
          <a:xfrm rot="5400000">
            <a:off x="1355227" y="1870703"/>
            <a:ext cx="3389131" cy="3100515"/>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759" y="0"/>
                </a:lnTo>
                <a:lnTo>
                  <a:pt x="16841" y="0"/>
                </a:lnTo>
                <a:lnTo>
                  <a:pt x="21600" y="10800"/>
                </a:lnTo>
                <a:lnTo>
                  <a:pt x="16841" y="21600"/>
                </a:lnTo>
                <a:lnTo>
                  <a:pt x="4759" y="21600"/>
                </a:lnTo>
                <a:close/>
              </a:path>
            </a:pathLst>
          </a:custGeom>
          <a:ln w="12700">
            <a:solidFill>
              <a:srgbClr val="FAB632"/>
            </a:solidFill>
            <a:miter/>
          </a:ln>
        </p:spPr>
        <p:txBody>
          <a:bodyPr lIns="45719" rIns="45719" anchor="ctr"/>
          <a:lstStyle/>
          <a:p>
            <a:pPr algn="ctr"/>
            <a:endParaRPr/>
          </a:p>
        </p:txBody>
      </p:sp>
      <p:sp>
        <p:nvSpPr>
          <p:cNvPr id="119" name="CuadroTexto 19"/>
          <p:cNvSpPr txBox="1"/>
          <p:nvPr/>
        </p:nvSpPr>
        <p:spPr>
          <a:xfrm>
            <a:off x="1834522" y="3219818"/>
            <a:ext cx="178980" cy="6449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000">
                <a:solidFill>
                  <a:srgbClr val="FAB632"/>
                </a:solidFill>
              </a:defRPr>
            </a:pPr>
            <a:r>
              <a:t>+</a:t>
            </a:r>
            <a:r>
              <a:rPr>
                <a:solidFill>
                  <a:srgbClr val="21B4A9"/>
                </a:solidFill>
              </a:rPr>
              <a:t>+</a:t>
            </a:r>
          </a:p>
        </p:txBody>
      </p:sp>
      <p:sp>
        <p:nvSpPr>
          <p:cNvPr id="120" name="CuadroTexto 21"/>
          <p:cNvSpPr txBox="1"/>
          <p:nvPr/>
        </p:nvSpPr>
        <p:spPr>
          <a:xfrm>
            <a:off x="7278347" y="3429000"/>
            <a:ext cx="178980" cy="6449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000">
                <a:solidFill>
                  <a:srgbClr val="EA4E46"/>
                </a:solidFill>
              </a:defRPr>
            </a:pPr>
            <a:r>
              <a:t>+</a:t>
            </a:r>
            <a:r>
              <a:rPr>
                <a:solidFill>
                  <a:srgbClr val="FAB632"/>
                </a:solidFill>
              </a:rPr>
              <a:t>+</a:t>
            </a:r>
          </a:p>
        </p:txBody>
      </p:sp>
      <p:sp>
        <p:nvSpPr>
          <p:cNvPr id="121" name="CuadroTexto 26"/>
          <p:cNvSpPr txBox="1"/>
          <p:nvPr/>
        </p:nvSpPr>
        <p:spPr>
          <a:xfrm rot="17798016">
            <a:off x="3571505" y="1297005"/>
            <a:ext cx="299680" cy="94978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000">
                <a:solidFill>
                  <a:srgbClr val="EA4E46"/>
                </a:solidFill>
              </a:defRPr>
            </a:pPr>
            <a:r>
              <a:t>+</a:t>
            </a:r>
            <a:r>
              <a:rPr>
                <a:solidFill>
                  <a:srgbClr val="FAB632"/>
                </a:solidFill>
              </a:rPr>
              <a:t>+</a:t>
            </a:r>
            <a:r>
              <a:rPr>
                <a:solidFill>
                  <a:srgbClr val="21B4A9"/>
                </a:solidFill>
              </a:rPr>
              <a:t>+</a:t>
            </a:r>
          </a:p>
        </p:txBody>
      </p:sp>
      <p:sp>
        <p:nvSpPr>
          <p:cNvPr id="122" name="CuadroTexto 29"/>
          <p:cNvSpPr txBox="1"/>
          <p:nvPr/>
        </p:nvSpPr>
        <p:spPr>
          <a:xfrm rot="17903584">
            <a:off x="7277319" y="4358903"/>
            <a:ext cx="299680" cy="94978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000">
                <a:solidFill>
                  <a:srgbClr val="EA4E46"/>
                </a:solidFill>
              </a:defRPr>
            </a:pPr>
            <a:r>
              <a:t>+</a:t>
            </a:r>
            <a:r>
              <a:rPr>
                <a:solidFill>
                  <a:srgbClr val="FAB632"/>
                </a:solidFill>
              </a:rPr>
              <a:t>+</a:t>
            </a:r>
            <a:r>
              <a:rPr>
                <a:solidFill>
                  <a:srgbClr val="21B4A9"/>
                </a:solidFill>
              </a:rPr>
              <a:t>+</a:t>
            </a:r>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 name="Rectángulo 3"/>
          <p:cNvSpPr txBox="1"/>
          <p:nvPr/>
        </p:nvSpPr>
        <p:spPr>
          <a:xfrm>
            <a:off x="921629" y="1736562"/>
            <a:ext cx="9265221" cy="23777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r>
              <a:t>Pomimo szybkiego rozwoju i wzrostu ilości firm prowadzonych przez kobiety, mają one tendencję do rozpoczynania działalności z mniejszym kapitałem obrotowym.</a:t>
            </a:r>
          </a:p>
          <a:p>
            <a:pPr algn="just"/>
            <a:endParaRPr/>
          </a:p>
          <a:p>
            <a:pPr algn="just"/>
            <a:r>
              <a:t>W porównaniu ze swoimi męskimi odpowiednikami kobiety-przedsiębiorcy mają mniejszy dostęp do finansowania. </a:t>
            </a:r>
          </a:p>
          <a:p>
            <a:pPr algn="just"/>
            <a:endParaRPr/>
          </a:p>
          <a:p>
            <a:pPr algn="just"/>
            <a:r>
              <a:t>Szacuje się, że przedsiębiorstwa należące do kobiet na całym świecie mają niezaspokojone potrzeby finansowe w wysokości od 260 do 320 miliardów dolarów rocznie.</a:t>
            </a:r>
          </a:p>
        </p:txBody>
      </p:sp>
      <p:sp>
        <p:nvSpPr>
          <p:cNvPr id="125" name="TextBox 11"/>
          <p:cNvSpPr txBox="1"/>
          <p:nvPr/>
        </p:nvSpPr>
        <p:spPr>
          <a:xfrm>
            <a:off x="921629" y="531935"/>
            <a:ext cx="8117521" cy="5493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b="1">
                <a:solidFill>
                  <a:srgbClr val="FAB632"/>
                </a:solidFill>
              </a:defRPr>
            </a:lvl1pPr>
          </a:lstStyle>
          <a:p>
            <a:r>
              <a:t>Część 1: Dostęp do finansowania</a:t>
            </a:r>
          </a:p>
        </p:txBody>
      </p:sp>
      <p:sp>
        <p:nvSpPr>
          <p:cNvPr id="126" name="CuadroTexto 2"/>
          <p:cNvSpPr txBox="1"/>
          <p:nvPr/>
        </p:nvSpPr>
        <p:spPr>
          <a:xfrm>
            <a:off x="921629" y="1111415"/>
            <a:ext cx="7601885" cy="3924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400">
                <a:solidFill>
                  <a:srgbClr val="21B4A9"/>
                </a:solidFill>
              </a:defRPr>
            </a:lvl1pPr>
          </a:lstStyle>
          <a:p>
            <a:r>
              <a:t>Wstęp</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 name="TextBox 11"/>
          <p:cNvSpPr txBox="1"/>
          <p:nvPr/>
        </p:nvSpPr>
        <p:spPr>
          <a:xfrm>
            <a:off x="921629" y="531935"/>
            <a:ext cx="8117521" cy="5493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b="1">
                <a:solidFill>
                  <a:srgbClr val="FAB632"/>
                </a:solidFill>
              </a:defRPr>
            </a:lvl1pPr>
          </a:lstStyle>
          <a:p>
            <a:r>
              <a:t>Część 1: Dostęp do finansowania</a:t>
            </a:r>
          </a:p>
        </p:txBody>
      </p:sp>
      <p:sp>
        <p:nvSpPr>
          <p:cNvPr id="129" name="CuadroTexto 2"/>
          <p:cNvSpPr txBox="1"/>
          <p:nvPr/>
        </p:nvSpPr>
        <p:spPr>
          <a:xfrm>
            <a:off x="921629" y="1111415"/>
            <a:ext cx="7601885" cy="3924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400">
                <a:solidFill>
                  <a:srgbClr val="21B4A9"/>
                </a:solidFill>
              </a:defRPr>
            </a:lvl1pPr>
          </a:lstStyle>
          <a:p>
            <a:r>
              <a:t>1.1: Mikrokredyty</a:t>
            </a:r>
          </a:p>
        </p:txBody>
      </p:sp>
      <p:sp>
        <p:nvSpPr>
          <p:cNvPr id="130" name="Rectángulo 3"/>
          <p:cNvSpPr txBox="1"/>
          <p:nvPr/>
        </p:nvSpPr>
        <p:spPr>
          <a:xfrm>
            <a:off x="921628" y="1736562"/>
            <a:ext cx="10022869" cy="6251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r>
              <a:t>Mikrokredyt jest powszechnym rodzajem mikrofinansowania, w ramach którego oferowana jest bardzo mała pożyczka, aby pomóc w założeniu własnej małej firmy lub samozatrudnieniu. </a:t>
            </a:r>
          </a:p>
        </p:txBody>
      </p:sp>
      <p:sp>
        <p:nvSpPr>
          <p:cNvPr id="131" name="TextBox 58"/>
          <p:cNvSpPr txBox="1"/>
          <p:nvPr/>
        </p:nvSpPr>
        <p:spPr>
          <a:xfrm>
            <a:off x="1245022" y="3618043"/>
            <a:ext cx="9699475" cy="6251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lstStyle>
          <a:p>
            <a:r>
              <a:t>Umowy o mikrokredyty mają czasami inną strukturę niż zwykła bankowość; możliwy jest nawet brak pisemnej umowy.</a:t>
            </a:r>
          </a:p>
        </p:txBody>
      </p:sp>
      <p:sp>
        <p:nvSpPr>
          <p:cNvPr id="132" name="TextBox 59"/>
          <p:cNvSpPr txBox="1"/>
          <p:nvPr/>
        </p:nvSpPr>
        <p:spPr>
          <a:xfrm>
            <a:off x="1245022" y="2568262"/>
            <a:ext cx="9699475" cy="3330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lstStyle>
          <a:p>
            <a:r>
              <a:t>Pożyczkobiorcy zazwyczaj mają skromne dochody, zwłaszcza ci z krajów słabiej rozwiniętych (ang. LDC).</a:t>
            </a:r>
          </a:p>
        </p:txBody>
      </p:sp>
      <p:sp>
        <p:nvSpPr>
          <p:cNvPr id="133" name="TextBox 60"/>
          <p:cNvSpPr txBox="1"/>
          <p:nvPr/>
        </p:nvSpPr>
        <p:spPr>
          <a:xfrm>
            <a:off x="1245021" y="3171457"/>
            <a:ext cx="9025053" cy="6251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lstStyle>
          <a:p>
            <a:r>
              <a:t>Mikropożyczki mogą wynosić od kilkudziesięciu złotych do kilku tysięcy złotych.</a:t>
            </a:r>
          </a:p>
        </p:txBody>
      </p:sp>
      <p:sp>
        <p:nvSpPr>
          <p:cNvPr id="134" name="Hexágono 11"/>
          <p:cNvSpPr/>
          <p:nvPr/>
        </p:nvSpPr>
        <p:spPr>
          <a:xfrm>
            <a:off x="875910" y="2636054"/>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FAB632"/>
            </a:solidFill>
            <a:miter/>
          </a:ln>
        </p:spPr>
        <p:txBody>
          <a:bodyPr lIns="45719" rIns="45719" anchor="ctr"/>
          <a:lstStyle/>
          <a:p>
            <a:pPr algn="ctr"/>
            <a:endParaRPr/>
          </a:p>
        </p:txBody>
      </p:sp>
      <p:sp>
        <p:nvSpPr>
          <p:cNvPr id="135" name="Hexágono 12"/>
          <p:cNvSpPr/>
          <p:nvPr/>
        </p:nvSpPr>
        <p:spPr>
          <a:xfrm>
            <a:off x="875910" y="3225375"/>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21B4A9"/>
            </a:solidFill>
            <a:miter/>
          </a:ln>
        </p:spPr>
        <p:txBody>
          <a:bodyPr lIns="45719" rIns="45719" anchor="ctr"/>
          <a:lstStyle/>
          <a:p>
            <a:pPr algn="ctr"/>
            <a:endParaRPr/>
          </a:p>
        </p:txBody>
      </p:sp>
      <p:sp>
        <p:nvSpPr>
          <p:cNvPr id="136" name="Hexágono 13"/>
          <p:cNvSpPr/>
          <p:nvPr/>
        </p:nvSpPr>
        <p:spPr>
          <a:xfrm>
            <a:off x="875909" y="3813764"/>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EA4E46"/>
            </a:solidFill>
            <a:miter/>
          </a:ln>
        </p:spPr>
        <p:txBody>
          <a:bodyPr lIns="45719" rIns="45719" anchor="ctr"/>
          <a:lstStyle/>
          <a:p>
            <a:pPr algn="ctr"/>
            <a:endParaRPr/>
          </a:p>
        </p:txBody>
      </p:sp>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 name="TextBox 11"/>
          <p:cNvSpPr txBox="1"/>
          <p:nvPr/>
        </p:nvSpPr>
        <p:spPr>
          <a:xfrm>
            <a:off x="921629" y="562080"/>
            <a:ext cx="8117522" cy="5493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b="1">
                <a:solidFill>
                  <a:srgbClr val="FAB632"/>
                </a:solidFill>
              </a:defRPr>
            </a:lvl1pPr>
          </a:lstStyle>
          <a:p>
            <a:r>
              <a:t>Część 1: Dostęp do finansowania</a:t>
            </a:r>
          </a:p>
        </p:txBody>
      </p:sp>
      <p:sp>
        <p:nvSpPr>
          <p:cNvPr id="139" name="CuadroTexto 2"/>
          <p:cNvSpPr txBox="1"/>
          <p:nvPr/>
        </p:nvSpPr>
        <p:spPr>
          <a:xfrm>
            <a:off x="921629" y="1111415"/>
            <a:ext cx="7601885" cy="3924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400">
                <a:solidFill>
                  <a:srgbClr val="21B4A9"/>
                </a:solidFill>
              </a:defRPr>
            </a:lvl1pPr>
          </a:lstStyle>
          <a:p>
            <a:r>
              <a:t>1.1: Historia mikrokredytów</a:t>
            </a:r>
          </a:p>
        </p:txBody>
      </p:sp>
      <p:sp>
        <p:nvSpPr>
          <p:cNvPr id="140" name="Rectángulo 3"/>
          <p:cNvSpPr txBox="1"/>
          <p:nvPr/>
        </p:nvSpPr>
        <p:spPr>
          <a:xfrm>
            <a:off x="921629" y="1801956"/>
            <a:ext cx="10022869" cy="35461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r>
              <a:t>Większość ludzi przypisuje koncepcję „mikrokredytu” bengalskiemu ekonomiście Muhammadowi Yunusowi.</a:t>
            </a:r>
          </a:p>
          <a:p>
            <a:pPr algn="just"/>
            <a:endParaRPr/>
          </a:p>
          <a:p>
            <a:pPr algn="just"/>
            <a:r>
              <a:t>Aby sfinansować swoje małe firmy, grupa kobiet w Bangladeszu uruchomiła ten program w 1976 roku, pożyczając 27 dolarów. Kobiety były w stanie utrzymać firmę i spłacić dług.</a:t>
            </a:r>
          </a:p>
          <a:p>
            <a:pPr algn="just"/>
            <a:endParaRPr/>
          </a:p>
          <a:p>
            <a:pPr algn="just"/>
            <a:r>
              <a:t>Kobietom z Bangladeszu, które otrzymały mikrokredyty, brakowało funduszy na zakup materiałów potrzebnych do budowy bambusowych taboretów, które miały później sprzedawać, a jakikolwiek kredyt byłby zbyt ryzykowny, by finansować go samodzielnie. </a:t>
            </a:r>
          </a:p>
          <a:p>
            <a:pPr algn="just"/>
            <a:endParaRPr/>
          </a:p>
          <a:p>
            <a:pPr algn="just"/>
            <a:r>
              <a:t>Byli w stanie rozpocząć produkcję dzięki zbiorowemu, przy założeniu, że pożyczka będzie spłacana w czasie, gdy zarobią trochę pieniędzy.</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TextBox 11"/>
          <p:cNvSpPr txBox="1"/>
          <p:nvPr/>
        </p:nvSpPr>
        <p:spPr>
          <a:xfrm>
            <a:off x="921629" y="531935"/>
            <a:ext cx="8117521" cy="5493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b="1">
                <a:solidFill>
                  <a:srgbClr val="FAB632"/>
                </a:solidFill>
              </a:defRPr>
            </a:lvl1pPr>
          </a:lstStyle>
          <a:p>
            <a:r>
              <a:t>Część 1: Dostęp do finansowania</a:t>
            </a:r>
          </a:p>
        </p:txBody>
      </p:sp>
      <p:sp>
        <p:nvSpPr>
          <p:cNvPr id="143" name="Rectángulo 3"/>
          <p:cNvSpPr txBox="1"/>
          <p:nvPr/>
        </p:nvSpPr>
        <p:spPr>
          <a:xfrm>
            <a:off x="921628" y="1736562"/>
            <a:ext cx="10022869" cy="9172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lgn="just"/>
          </a:lstStyle>
          <a:p>
            <a:r>
              <a:t>Pożyczki udzielone osobie lub firmie przez prywatną instytucję lub nawet zamożną osobę są określane jako prywatne pożyczki pieniężne lub po prostu prywatne pieniądze. Grupa lub osoba jest określana jako prywatny pożyczkodawca. </a:t>
            </a:r>
          </a:p>
        </p:txBody>
      </p:sp>
      <p:sp>
        <p:nvSpPr>
          <p:cNvPr id="144" name="CuadroTexto 2"/>
          <p:cNvSpPr txBox="1"/>
          <p:nvPr/>
        </p:nvSpPr>
        <p:spPr>
          <a:xfrm>
            <a:off x="921629" y="1111415"/>
            <a:ext cx="7601885" cy="3924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400">
                <a:solidFill>
                  <a:srgbClr val="21B4A9"/>
                </a:solidFill>
              </a:defRPr>
            </a:lvl1pPr>
          </a:lstStyle>
          <a:p>
            <a:r>
              <a:t> 1.2: Pożyczki prywatne</a:t>
            </a:r>
          </a:p>
        </p:txBody>
      </p:sp>
      <p:sp>
        <p:nvSpPr>
          <p:cNvPr id="145" name="TextBox 58"/>
          <p:cNvSpPr txBox="1"/>
          <p:nvPr/>
        </p:nvSpPr>
        <p:spPr>
          <a:xfrm>
            <a:off x="1324602" y="4576762"/>
            <a:ext cx="9459794" cy="9172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r>
              <a:t>Pożyczkobiorca ma większą swobodę wykorzystania tego rodzaju pożyczki, ze względu na mniejsze ograniczenia.</a:t>
            </a:r>
          </a:p>
        </p:txBody>
      </p:sp>
      <p:sp>
        <p:nvSpPr>
          <p:cNvPr id="146" name="TextBox 59"/>
          <p:cNvSpPr txBox="1"/>
          <p:nvPr/>
        </p:nvSpPr>
        <p:spPr>
          <a:xfrm>
            <a:off x="1324601" y="2826910"/>
            <a:ext cx="9459795" cy="6251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r>
              <a:t>Pożyczkobiorcy zazwyczaj otrzymują dostęp do kapitału prywatnego bez konieczności spełniania konwencjonalnych wymogów kwalifikacyjnych banku lub innej instytucji pożyczkowej.</a:t>
            </a:r>
          </a:p>
        </p:txBody>
      </p:sp>
      <p:sp>
        <p:nvSpPr>
          <p:cNvPr id="147" name="TextBox 60"/>
          <p:cNvSpPr txBox="1"/>
          <p:nvPr/>
        </p:nvSpPr>
        <p:spPr>
          <a:xfrm>
            <a:off x="1334857" y="3655421"/>
            <a:ext cx="9449539" cy="62518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r>
              <a:t>Głównym problemem jest to, że prywatne pożyczki pieniężne mogą czasami wiązać się z wysokim poziomem ryzyka zarówno dla pożyczkodawcy, jak i pożyczkobiorcy.</a:t>
            </a:r>
          </a:p>
        </p:txBody>
      </p:sp>
      <p:sp>
        <p:nvSpPr>
          <p:cNvPr id="148" name="Hexágono 11"/>
          <p:cNvSpPr/>
          <p:nvPr/>
        </p:nvSpPr>
        <p:spPr>
          <a:xfrm>
            <a:off x="875909" y="3069228"/>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FAB632"/>
            </a:solidFill>
            <a:miter/>
          </a:ln>
        </p:spPr>
        <p:txBody>
          <a:bodyPr lIns="45719" rIns="45719" anchor="ctr"/>
          <a:lstStyle/>
          <a:p>
            <a:pPr algn="ctr"/>
            <a:endParaRPr/>
          </a:p>
        </p:txBody>
      </p:sp>
      <p:sp>
        <p:nvSpPr>
          <p:cNvPr id="149" name="Hexágono 12"/>
          <p:cNvSpPr/>
          <p:nvPr/>
        </p:nvSpPr>
        <p:spPr>
          <a:xfrm>
            <a:off x="876347" y="3871857"/>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21B4A9"/>
            </a:solidFill>
            <a:miter/>
          </a:ln>
        </p:spPr>
        <p:txBody>
          <a:bodyPr lIns="45719" rIns="45719" anchor="ctr"/>
          <a:lstStyle/>
          <a:p>
            <a:pPr algn="ctr"/>
            <a:endParaRPr/>
          </a:p>
        </p:txBody>
      </p:sp>
      <p:sp>
        <p:nvSpPr>
          <p:cNvPr id="150" name="Hexágono 13"/>
          <p:cNvSpPr/>
          <p:nvPr/>
        </p:nvSpPr>
        <p:spPr>
          <a:xfrm>
            <a:off x="876349" y="4716886"/>
            <a:ext cx="284086" cy="233747"/>
          </a:xfrm>
          <a:custGeom>
            <a:avLst/>
            <a:gdLst/>
            <a:ahLst/>
            <a:cxnLst>
              <a:cxn ang="0">
                <a:pos x="wd2" y="hd2"/>
              </a:cxn>
              <a:cxn ang="5400000">
                <a:pos x="wd2" y="hd2"/>
              </a:cxn>
              <a:cxn ang="10800000">
                <a:pos x="wd2" y="hd2"/>
              </a:cxn>
              <a:cxn ang="16200000">
                <a:pos x="wd2" y="hd2"/>
              </a:cxn>
            </a:cxnLst>
            <a:rect l="0" t="0" r="r" b="b"/>
            <a:pathLst>
              <a:path w="21600" h="21600" extrusionOk="0">
                <a:moveTo>
                  <a:pt x="0" y="10800"/>
                </a:moveTo>
                <a:lnTo>
                  <a:pt x="4443" y="0"/>
                </a:lnTo>
                <a:lnTo>
                  <a:pt x="17157" y="0"/>
                </a:lnTo>
                <a:lnTo>
                  <a:pt x="21600" y="10800"/>
                </a:lnTo>
                <a:lnTo>
                  <a:pt x="17157" y="21600"/>
                </a:lnTo>
                <a:lnTo>
                  <a:pt x="4443" y="21600"/>
                </a:lnTo>
                <a:close/>
              </a:path>
            </a:pathLst>
          </a:custGeom>
          <a:ln w="12700">
            <a:solidFill>
              <a:srgbClr val="EA4E46"/>
            </a:solidFill>
            <a:miter/>
          </a:ln>
        </p:spPr>
        <p:txBody>
          <a:bodyPr lIns="45719" rIns="45719" anchor="ctr"/>
          <a:lstStyle/>
          <a:p>
            <a:pPr algn="ctr"/>
            <a:endParaRP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2" name="TextBox 11"/>
          <p:cNvSpPr txBox="1"/>
          <p:nvPr/>
        </p:nvSpPr>
        <p:spPr>
          <a:xfrm>
            <a:off x="921629" y="531935"/>
            <a:ext cx="8117521" cy="54933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b="1">
                <a:solidFill>
                  <a:srgbClr val="FAB632"/>
                </a:solidFill>
              </a:defRPr>
            </a:lvl1pPr>
          </a:lstStyle>
          <a:p>
            <a:r>
              <a:t>Część 1: Dostęp do finansowania</a:t>
            </a:r>
          </a:p>
        </p:txBody>
      </p:sp>
      <p:sp>
        <p:nvSpPr>
          <p:cNvPr id="153" name="Rectángulo 3"/>
          <p:cNvSpPr txBox="1"/>
          <p:nvPr/>
        </p:nvSpPr>
        <p:spPr>
          <a:xfrm>
            <a:off x="921628" y="1736562"/>
            <a:ext cx="10022869" cy="43335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lgn="just"/>
            <a:r>
              <a:t>Dla prywatnego pożyczkodawcy redukcja ryzyka ma kluczowe znaczenie, ponieważ jego głównym celem jest zarabianie pieniędzy. Przed złożeniem oferty pożyczki pożyczkobiorcy, prywatny pożyczkodawca rozważa wiele różnych aspektów. Niektóre z najważniejszych to: </a:t>
            </a:r>
          </a:p>
          <a:p>
            <a:pPr algn="just">
              <a:defRPr sz="1000"/>
            </a:pPr>
            <a:endParaRPr/>
          </a:p>
          <a:p>
            <a:pPr marL="285750" indent="-285750" algn="just">
              <a:buSzPct val="100000"/>
              <a:buFont typeface="Arial"/>
              <a:buChar char="•"/>
              <a:defRPr b="1">
                <a:solidFill>
                  <a:srgbClr val="002060"/>
                </a:solidFill>
              </a:defRPr>
            </a:pPr>
            <a:r>
              <a:t>Kredyt kredytobiorcy</a:t>
            </a:r>
            <a:r>
              <a:rPr b="0">
                <a:solidFill>
                  <a:srgbClr val="000000"/>
                </a:solidFill>
              </a:rPr>
              <a:t>: ocena kredytowa kredytobiorcy odzwierciedla, jak terminowo i regularnie kredytobiorca spłacał swoje rachunki.</a:t>
            </a:r>
          </a:p>
          <a:p>
            <a:pPr marL="285750" indent="-285750" algn="just">
              <a:buSzPct val="100000"/>
              <a:buFont typeface="Arial"/>
              <a:buChar char="•"/>
              <a:defRPr b="1">
                <a:solidFill>
                  <a:srgbClr val="002060"/>
                </a:solidFill>
              </a:defRPr>
            </a:pPr>
            <a:endParaRPr sz="1000"/>
          </a:p>
          <a:p>
            <a:pPr marL="285750" indent="-285750" algn="just">
              <a:buSzPct val="100000"/>
              <a:buFont typeface="Arial"/>
              <a:buChar char="•"/>
              <a:defRPr b="1">
                <a:solidFill>
                  <a:srgbClr val="002060"/>
                </a:solidFill>
              </a:defRPr>
            </a:pPr>
            <a:r>
              <a:t>Strategia cenowa:</a:t>
            </a:r>
            <a:r>
              <a:rPr b="0">
                <a:solidFill>
                  <a:srgbClr val="000000"/>
                </a:solidFill>
              </a:rPr>
              <a:t> w jaki sposób pożyczkodawca może upewnić się, że koszt pożyczki (dla pożyczkobiorcy) jest konkurencyjny w stosunku do innych pożyczkodawców?</a:t>
            </a:r>
          </a:p>
          <a:p>
            <a:pPr marL="285750" indent="-285750" algn="just">
              <a:buSzPct val="100000"/>
              <a:buFont typeface="Arial"/>
              <a:buChar char="•"/>
              <a:defRPr b="1">
                <a:solidFill>
                  <a:srgbClr val="002060"/>
                </a:solidFill>
              </a:defRPr>
            </a:pPr>
            <a:r>
              <a:rPr b="0">
                <a:solidFill>
                  <a:srgbClr val="000000"/>
                </a:solidFill>
              </a:rPr>
              <a:t> </a:t>
            </a:r>
          </a:p>
          <a:p>
            <a:pPr marL="285750" indent="-285750" algn="just">
              <a:buSzPct val="100000"/>
              <a:buFont typeface="Arial"/>
              <a:buChar char="•"/>
              <a:defRPr sz="1000"/>
            </a:pPr>
            <a:endParaRPr b="0">
              <a:solidFill>
                <a:srgbClr val="000000"/>
              </a:solidFill>
            </a:endParaRPr>
          </a:p>
          <a:p>
            <a:pPr marL="285750" indent="-285750" algn="just">
              <a:buSzPct val="100000"/>
              <a:buFont typeface="Arial"/>
              <a:buChar char="•"/>
              <a:defRPr b="1">
                <a:solidFill>
                  <a:srgbClr val="002060"/>
                </a:solidFill>
              </a:defRPr>
            </a:pPr>
            <a:r>
              <a:t>Strategia wyjścia</a:t>
            </a:r>
            <a:r>
              <a:rPr b="0">
                <a:solidFill>
                  <a:srgbClr val="000000"/>
                </a:solidFill>
              </a:rPr>
              <a:t>: plan pożyczkobiorcy dotyczący tego, kiedy i jak spłaci dług. </a:t>
            </a:r>
          </a:p>
          <a:p>
            <a:pPr algn="just"/>
            <a:r>
              <a:t> </a:t>
            </a:r>
          </a:p>
          <a:p>
            <a:pPr algn="just"/>
            <a:r>
              <a:t>Jednakże dla pożyczkodawcy zawsze dobrze jest, aby dołożył </a:t>
            </a:r>
            <a:r>
              <a:rPr b="1"/>
              <a:t>należytej staranności </a:t>
            </a:r>
            <a:r>
              <a:t>i potwierdził wszelkie informacje, które pożyczkobiorca przekazał w celu uzyskania pożyczki.</a:t>
            </a:r>
          </a:p>
          <a:p>
            <a:pPr algn="just"/>
            <a:r>
              <a:t> </a:t>
            </a:r>
          </a:p>
        </p:txBody>
      </p:sp>
      <p:sp>
        <p:nvSpPr>
          <p:cNvPr id="154" name="CuadroTexto 2"/>
          <p:cNvSpPr txBox="1"/>
          <p:nvPr/>
        </p:nvSpPr>
        <p:spPr>
          <a:xfrm>
            <a:off x="921629" y="1111415"/>
            <a:ext cx="7601885" cy="39247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2400">
                <a:solidFill>
                  <a:srgbClr val="21B4A9"/>
                </a:solidFill>
              </a:defRPr>
            </a:lvl1pPr>
          </a:lstStyle>
          <a:p>
            <a:r>
              <a:t> 1.2: Pożyczki prywatne</a:t>
            </a:r>
          </a:p>
        </p:txBody>
      </p:sp>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6" name="TextBox 11"/>
          <p:cNvSpPr txBox="1"/>
          <p:nvPr/>
        </p:nvSpPr>
        <p:spPr>
          <a:xfrm>
            <a:off x="921629" y="429191"/>
            <a:ext cx="10512740" cy="16669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lvl1pPr>
              <a:defRPr sz="3600" b="1">
                <a:solidFill>
                  <a:srgbClr val="FAB632"/>
                </a:solidFill>
              </a:defRPr>
            </a:lvl1pPr>
          </a:lstStyle>
          <a:p>
            <a:r>
              <a:t>Część 2: Fundusze strukturalne UE i fundusze nowej generacji UE</a:t>
            </a:r>
          </a:p>
        </p:txBody>
      </p:sp>
      <p:sp>
        <p:nvSpPr>
          <p:cNvPr id="157" name="Rectángulo 3"/>
          <p:cNvSpPr txBox="1"/>
          <p:nvPr/>
        </p:nvSpPr>
        <p:spPr>
          <a:xfrm>
            <a:off x="921629" y="2502391"/>
            <a:ext cx="10022869" cy="2961988"/>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marL="285750" indent="-285750" algn="just">
              <a:buSzPct val="100000"/>
              <a:buFont typeface="Arial"/>
              <a:buChar char="•"/>
            </a:pPr>
            <a:r>
              <a:t>Ponad połowa finansowania UE została rozdzielona za pośrednictwem pięciu europejskich funduszy strukturalnych i inwestycyjnych w ramach długoterminowego budżetu UE (ang. EFSI).  </a:t>
            </a:r>
          </a:p>
          <a:p>
            <a:pPr algn="just"/>
            <a:endParaRPr/>
          </a:p>
          <a:p>
            <a:pPr marL="285750" indent="-285750" algn="just">
              <a:buSzPct val="100000"/>
              <a:buFont typeface="Arial"/>
              <a:buChar char="•"/>
            </a:pPr>
            <a:r>
              <a:t>Komisja Europejska i państwa członkowskie UE współpracują, aby nimi zarządzać.</a:t>
            </a:r>
          </a:p>
          <a:p>
            <a:pPr algn="just"/>
            <a:endParaRPr/>
          </a:p>
          <a:p>
            <a:pPr marL="285750" indent="-285750" algn="just">
              <a:buSzPct val="100000"/>
              <a:buFont typeface="Arial"/>
              <a:buChar char="•"/>
            </a:pPr>
            <a:r>
              <a:t>Fundusze te są tworzone w celu inwestowania w rozwój rynku pracy i silną, zrównoważoną gospodarkę europejską.</a:t>
            </a:r>
          </a:p>
          <a:p>
            <a:pPr marL="285750" indent="-285750" algn="just">
              <a:buSzPct val="100000"/>
              <a:buFont typeface="Arial"/>
              <a:buChar char="•"/>
            </a:pPr>
            <a:endParaRPr/>
          </a:p>
          <a:p>
            <a:pPr algn="just"/>
            <a:endParaRPr/>
          </a:p>
          <a:p>
            <a:pPr algn="just"/>
            <a:r>
              <a:t> </a:t>
            </a:r>
          </a:p>
        </p:txBody>
      </p:sp>
      <p:sp>
        <p:nvSpPr>
          <p:cNvPr id="158" name="CuadroTexto 2"/>
          <p:cNvSpPr txBox="1"/>
          <p:nvPr/>
        </p:nvSpPr>
        <p:spPr>
          <a:xfrm>
            <a:off x="921629" y="1795555"/>
            <a:ext cx="8040961" cy="760771"/>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5719" rIns="45719">
            <a:spAutoFit/>
          </a:bodyPr>
          <a:lstStyle/>
          <a:p>
            <a:pPr>
              <a:defRPr sz="2400">
                <a:solidFill>
                  <a:srgbClr val="21B4A9"/>
                </a:solidFill>
              </a:defRPr>
            </a:pPr>
            <a:r>
              <a:rPr dirty="0"/>
              <a:t>2.1: </a:t>
            </a:r>
            <a:r>
              <a:rPr dirty="0" err="1"/>
              <a:t>Zasady</a:t>
            </a:r>
            <a:r>
              <a:rPr dirty="0"/>
              <a:t> </a:t>
            </a:r>
            <a:r>
              <a:rPr dirty="0" err="1"/>
              <a:t>funduszy</a:t>
            </a:r>
            <a:r>
              <a:rPr dirty="0"/>
              <a:t> </a:t>
            </a:r>
            <a:r>
              <a:rPr dirty="0" err="1"/>
              <a:t>strukturalnych</a:t>
            </a:r>
            <a:r>
              <a:rPr dirty="0"/>
              <a:t> UE</a:t>
            </a:r>
          </a:p>
          <a:p>
            <a:pPr>
              <a:defRPr sz="2400">
                <a:solidFill>
                  <a:srgbClr val="21B4A9"/>
                </a:solidFill>
              </a:defRPr>
            </a:pPr>
            <a:r>
              <a:rPr dirty="0"/>
              <a:t> </a:t>
            </a:r>
          </a:p>
        </p:txBody>
      </p:sp>
    </p:spTree>
  </p:cSld>
  <p:clrMapOvr>
    <a:masterClrMapping/>
  </p:clrMapOvr>
  <p:transition spd="med"/>
</p:sld>
</file>

<file path=ppt/theme/theme1.xml><?xml version="1.0" encoding="utf-8"?>
<a:theme xmlns:a="http://schemas.openxmlformats.org/drawingml/2006/main" name="Tema de Office">
  <a:themeElements>
    <a:clrScheme name="Tema de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e Office">
      <a:majorFont>
        <a:latin typeface="Calibri"/>
        <a:ea typeface="Calibri"/>
        <a:cs typeface="Calibri"/>
      </a:majorFont>
      <a:minorFont>
        <a:latin typeface="Helvetica"/>
        <a:ea typeface="Helvetica"/>
        <a:cs typeface="Helvetica"/>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Tema de Office">
  <a:themeElements>
    <a:clrScheme name="Tema de Office">
      <a:dk1>
        <a:srgbClr val="000000"/>
      </a:dk1>
      <a:lt1>
        <a:srgbClr val="FFFFFF"/>
      </a:lt1>
      <a:dk2>
        <a:srgbClr val="A7A7A7"/>
      </a:dk2>
      <a:lt2>
        <a:srgbClr val="535353"/>
      </a:lt2>
      <a:accent1>
        <a:srgbClr val="4472C4"/>
      </a:accent1>
      <a:accent2>
        <a:srgbClr val="ED7D31"/>
      </a:accent2>
      <a:accent3>
        <a:srgbClr val="A5A5A5"/>
      </a:accent3>
      <a:accent4>
        <a:srgbClr val="FFC000"/>
      </a:accent4>
      <a:accent5>
        <a:srgbClr val="5B9BD5"/>
      </a:accent5>
      <a:accent6>
        <a:srgbClr val="70AD47"/>
      </a:accent6>
      <a:hlink>
        <a:srgbClr val="0000FF"/>
      </a:hlink>
      <a:folHlink>
        <a:srgbClr val="FF00FF"/>
      </a:folHlink>
    </a:clrScheme>
    <a:fontScheme name="Tema de Office">
      <a:majorFont>
        <a:latin typeface="Calibri"/>
        <a:ea typeface="Calibri"/>
        <a:cs typeface="Calibri"/>
      </a:majorFont>
      <a:minorFont>
        <a:latin typeface="Helvetica"/>
        <a:ea typeface="Helvetica"/>
        <a:cs typeface="Helvetica"/>
      </a:minorFont>
    </a:fontScheme>
    <a:fmtScheme name="Tema de 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12700" cap="flat">
          <a:solidFill>
            <a:schemeClr val="accent1"/>
          </a:solidFill>
          <a:prstDash val="solid"/>
          <a:miter lim="800000"/>
        </a:ln>
        <a:effectLst/>
        <a:sp3d/>
      </a:spPr>
      <a:bodyPr rot="0" spcFirstLastPara="1" vertOverflow="overflow" horzOverflow="overflow" vert="horz" wrap="square" lIns="45719" tIns="45719" rIns="45719" bIns="45719" numCol="1" spcCol="38100" rtlCol="0" anchor="ctr">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j-lt"/>
            <a:ea typeface="+mj-ea"/>
            <a:cs typeface="+mj-cs"/>
            <a:sym typeface="Calibri"/>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10</TotalTime>
  <Words>1531</Words>
  <Application>Microsoft Office PowerPoint</Application>
  <PresentationFormat>Panorámica</PresentationFormat>
  <Paragraphs>170</Paragraphs>
  <Slides>15</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15</vt:i4>
      </vt:variant>
    </vt:vector>
  </HeadingPairs>
  <TitlesOfParts>
    <vt:vector size="19" baseType="lpstr">
      <vt:lpstr>Arial</vt:lpstr>
      <vt:lpstr>Calibri</vt:lpstr>
      <vt:lpstr>Calibri Light</vt:lpstr>
      <vt:lpstr>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K-Ctech</dc:creator>
  <cp:lastModifiedBy>internetwebsolutions internetwebsolutions</cp:lastModifiedBy>
  <cp:revision>5</cp:revision>
  <dcterms:modified xsi:type="dcterms:W3CDTF">2024-06-25T09:21:11Z</dcterms:modified>
</cp:coreProperties>
</file>