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7PNK0hgzzOCOkiPCaQUmtDejEb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27" autoAdjust="0"/>
    <p:restoredTop sz="94660"/>
  </p:normalViewPr>
  <p:slideViewPr>
    <p:cSldViewPr snapToGrid="0">
      <p:cViewPr varScale="1">
        <p:scale>
          <a:sx n="107" d="100"/>
          <a:sy n="107" d="100"/>
        </p:scale>
        <p:origin x="115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4" name="Google Shape;1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4"/>
          <p:cNvSpPr>
            <a:spLocks noGrp="1"/>
          </p:cNvSpPr>
          <p:nvPr>
            <p:ph type="pic" idx="2"/>
          </p:nvPr>
        </p:nvSpPr>
        <p:spPr>
          <a:xfrm>
            <a:off x="5183188" y="987425"/>
            <a:ext cx="6172200" cy="4873625"/>
          </a:xfrm>
          <a:prstGeom prst="rect">
            <a:avLst/>
          </a:prstGeom>
          <a:noFill/>
          <a:ln>
            <a:noFill/>
          </a:ln>
        </p:spPr>
      </p:sp>
      <p:sp>
        <p:nvSpPr>
          <p:cNvPr id="64" name="Google Shape;64;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toughnickel.com/business/Breakeven-analysi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academia.edu/download/33336102/BMG.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l="17326" t="38446" r="19050" b="33333"/>
          <a:stretch/>
        </p:blipFill>
        <p:spPr>
          <a:xfrm>
            <a:off x="3912093" y="1074198"/>
            <a:ext cx="4367813" cy="1935331"/>
          </a:xfrm>
          <a:prstGeom prst="rect">
            <a:avLst/>
          </a:prstGeom>
          <a:noFill/>
          <a:ln>
            <a:noFill/>
          </a:ln>
        </p:spPr>
      </p:pic>
      <p:sp>
        <p:nvSpPr>
          <p:cNvPr id="85" name="Google Shape;85;p1"/>
          <p:cNvSpPr txBox="1"/>
          <p:nvPr/>
        </p:nvSpPr>
        <p:spPr>
          <a:xfrm>
            <a:off x="1056324" y="4253013"/>
            <a:ext cx="667947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i="0" u="none" strike="noStrike" cap="none">
                <a:solidFill>
                  <a:srgbClr val="EA4E46"/>
                </a:solidFill>
                <a:latin typeface="Calibri"/>
                <a:ea typeface="Calibri"/>
                <a:cs typeface="Calibri"/>
                <a:sym typeface="Calibri"/>
              </a:rPr>
              <a:t>Entrepreneurship</a:t>
            </a:r>
            <a:endParaRPr sz="3200">
              <a:solidFill>
                <a:srgbClr val="EA4E46"/>
              </a:solidFill>
              <a:latin typeface="Calibri"/>
              <a:ea typeface="Calibri"/>
              <a:cs typeface="Calibri"/>
              <a:sym typeface="Calibri"/>
            </a:endParaRPr>
          </a:p>
        </p:txBody>
      </p:sp>
      <p:sp>
        <p:nvSpPr>
          <p:cNvPr id="86" name="Google Shape;86;p1"/>
          <p:cNvSpPr txBox="1"/>
          <p:nvPr/>
        </p:nvSpPr>
        <p:spPr>
          <a:xfrm>
            <a:off x="1056324" y="4995454"/>
            <a:ext cx="6094520" cy="369332"/>
          </a:xfrm>
          <a:prstGeom prst="rect">
            <a:avLst/>
          </a:prstGeom>
          <a:noFill/>
          <a:ln>
            <a:noFill/>
          </a:ln>
        </p:spPr>
        <p:txBody>
          <a:bodyPr spcFirstLastPara="1" wrap="square" lIns="91425" tIns="45700" rIns="91425" bIns="45700" anchor="t" anchorCtr="0">
            <a:spAutoFit/>
          </a:bodyPr>
          <a:lstStyle/>
          <a:p>
            <a:pPr lvl="0"/>
            <a:r>
              <a:rPr lang="el-GR" sz="1800" b="1" dirty="0">
                <a:solidFill>
                  <a:schemeClr val="dk1"/>
                </a:solidFill>
                <a:latin typeface="Calibri"/>
                <a:ea typeface="Calibri"/>
                <a:cs typeface="Calibri"/>
                <a:sym typeface="Calibri"/>
              </a:rPr>
              <a:t>Δημιουργήθηκε </a:t>
            </a:r>
            <a:r>
              <a:rPr lang="en-US" sz="1800" b="1" dirty="0">
                <a:solidFill>
                  <a:schemeClr val="dk1"/>
                </a:solidFill>
                <a:latin typeface="Calibri"/>
                <a:ea typeface="Calibri"/>
                <a:cs typeface="Calibri"/>
                <a:sym typeface="Calibri"/>
              </a:rPr>
              <a:t>A</a:t>
            </a:r>
            <a:r>
              <a:rPr lang="el-GR" sz="1800" b="1" dirty="0" err="1">
                <a:solidFill>
                  <a:schemeClr val="dk1"/>
                </a:solidFill>
                <a:latin typeface="Calibri"/>
                <a:ea typeface="Calibri"/>
                <a:cs typeface="Calibri"/>
                <a:sym typeface="Calibri"/>
              </a:rPr>
              <a:t>πό</a:t>
            </a:r>
            <a:r>
              <a:rPr lang="en-GB" sz="1800" b="1" dirty="0">
                <a:solidFill>
                  <a:schemeClr val="dk1"/>
                </a:solidFill>
                <a:latin typeface="Calibri"/>
                <a:ea typeface="Calibri"/>
                <a:cs typeface="Calibri"/>
                <a:sym typeface="Calibri"/>
              </a:rPr>
              <a:t>:</a:t>
            </a:r>
            <a:r>
              <a:rPr lang="en-GB" sz="1800" dirty="0">
                <a:solidFill>
                  <a:schemeClr val="dk1"/>
                </a:solidFill>
                <a:latin typeface="Calibri"/>
                <a:ea typeface="Calibri"/>
                <a:cs typeface="Calibri"/>
                <a:sym typeface="Calibri"/>
              </a:rPr>
              <a:t> IDP</a:t>
            </a:r>
            <a:endParaRPr dirty="0"/>
          </a:p>
        </p:txBody>
      </p:sp>
      <p:sp>
        <p:nvSpPr>
          <p:cNvPr id="87" name="Google Shape;87;p1"/>
          <p:cNvSpPr/>
          <p:nvPr/>
        </p:nvSpPr>
        <p:spPr>
          <a:xfrm>
            <a:off x="461521" y="486455"/>
            <a:ext cx="710332" cy="942850"/>
          </a:xfrm>
          <a:prstGeom prst="halfFrame">
            <a:avLst>
              <a:gd name="adj1" fmla="val 33333"/>
              <a:gd name="adj2" fmla="val 33333"/>
            </a:avLst>
          </a:prstGeom>
          <a:solidFill>
            <a:srgbClr val="EA4E46"/>
          </a:solid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
          <p:cNvSpPr/>
          <p:nvPr/>
        </p:nvSpPr>
        <p:spPr>
          <a:xfrm rot="10800000">
            <a:off x="10780510" y="4995454"/>
            <a:ext cx="710332" cy="942850"/>
          </a:xfrm>
          <a:prstGeom prst="halfFrame">
            <a:avLst>
              <a:gd name="adj1" fmla="val 33333"/>
              <a:gd name="adj2" fmla="val 33333"/>
            </a:avLst>
          </a:prstGeom>
          <a:solidFill>
            <a:srgbClr val="EA4E46"/>
          </a:solid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3" name="Imagen 2">
            <a:extLst>
              <a:ext uri="{FF2B5EF4-FFF2-40B4-BE49-F238E27FC236}">
                <a16:creationId xmlns:a16="http://schemas.microsoft.com/office/drawing/2014/main" id="{ED3C32C9-A476-46E5-8C72-C4405715A316}"/>
              </a:ext>
            </a:extLst>
          </p:cNvPr>
          <p:cNvPicPr>
            <a:picLocks noChangeAspect="1"/>
          </p:cNvPicPr>
          <p:nvPr/>
        </p:nvPicPr>
        <p:blipFill>
          <a:blip r:embed="rId4"/>
          <a:stretch>
            <a:fillRect/>
          </a:stretch>
        </p:blipFill>
        <p:spPr>
          <a:xfrm>
            <a:off x="4176712" y="2757487"/>
            <a:ext cx="3838575" cy="13430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p10"/>
          <p:cNvSpPr/>
          <p:nvPr/>
        </p:nvSpPr>
        <p:spPr>
          <a:xfrm>
            <a:off x="875909" y="1736562"/>
            <a:ext cx="10296916" cy="2339061"/>
          </a:xfrm>
          <a:prstGeom prst="rect">
            <a:avLst/>
          </a:prstGeom>
          <a:noFill/>
          <a:ln>
            <a:noFill/>
          </a:ln>
        </p:spPr>
        <p:txBody>
          <a:bodyPr spcFirstLastPara="1" wrap="square" lIns="91425" tIns="45700" rIns="91425" bIns="45700" anchor="t" anchorCtr="0">
            <a:spAutoFit/>
          </a:bodyPr>
          <a:lstStyle/>
          <a:p>
            <a:pPr lvl="0" algn="just"/>
            <a:r>
              <a:rPr lang="el-GR" sz="1600" dirty="0">
                <a:solidFill>
                  <a:schemeClr val="dk1"/>
                </a:solidFill>
                <a:latin typeface="Calibri"/>
                <a:ea typeface="Calibri"/>
                <a:cs typeface="Calibri"/>
                <a:sym typeface="Calibri"/>
              </a:rPr>
              <a:t>Ο ρόλος της επιχειρηματικότητας στη βελτίωση της ποιότητας ζωής των απλών ανθρώπων, συμπεριλαμβανομένων των </a:t>
            </a:r>
            <a:r>
              <a:rPr lang="el-GR" sz="1600" dirty="0" err="1">
                <a:solidFill>
                  <a:schemeClr val="dk1"/>
                </a:solidFill>
                <a:latin typeface="Calibri"/>
                <a:ea typeface="Calibri"/>
                <a:cs typeface="Calibri"/>
                <a:sym typeface="Calibri"/>
              </a:rPr>
              <a:t>μειονεκτουσών</a:t>
            </a:r>
            <a:r>
              <a:rPr lang="el-GR" sz="1600" dirty="0">
                <a:solidFill>
                  <a:schemeClr val="dk1"/>
                </a:solidFill>
                <a:latin typeface="Calibri"/>
                <a:ea typeface="Calibri"/>
                <a:cs typeface="Calibri"/>
                <a:sym typeface="Calibri"/>
              </a:rPr>
              <a:t> ομάδων, αναγνωρίζεται στο πλαίσιο της Ατζέντας 2030 για τη Βιώσιμη Ανάπτυξη, καθώς συμβάλλει στη δημιουργία ανθεκτικών υποδομών, στην προώθηση της χωρίς αποκλεισμούς και βιώσιμη εκβιομηχάνιση και στην προώθηση της καινοτομίας (δηλαδή, Στόχοι Κοινωνικής Ανάπτυξης, ΣΒΑ)</a:t>
            </a:r>
            <a:r>
              <a:rPr lang="en-GB" sz="1600" dirty="0">
                <a:solidFill>
                  <a:schemeClr val="dk1"/>
                </a:solidFill>
                <a:latin typeface="Calibri"/>
                <a:ea typeface="Calibri"/>
                <a:cs typeface="Calibri"/>
                <a:sym typeface="Calibri"/>
              </a:rPr>
              <a:t>. </a:t>
            </a:r>
            <a:endParaRPr sz="1200" dirty="0"/>
          </a:p>
          <a:p>
            <a:pPr marL="0" marR="0" lvl="0" indent="0" algn="just" rtl="0">
              <a:spcBef>
                <a:spcPts val="0"/>
              </a:spcBef>
              <a:spcAft>
                <a:spcPts val="0"/>
              </a:spcAft>
              <a:buNone/>
            </a:pPr>
            <a:endParaRPr sz="1600" dirty="0">
              <a:solidFill>
                <a:schemeClr val="dk1"/>
              </a:solidFill>
              <a:latin typeface="Calibri"/>
              <a:ea typeface="Calibri"/>
              <a:cs typeface="Calibri"/>
              <a:sym typeface="Calibri"/>
            </a:endParaRPr>
          </a:p>
          <a:p>
            <a:pPr lvl="0" algn="just"/>
            <a:r>
              <a:rPr lang="el-GR" sz="1600" dirty="0">
                <a:solidFill>
                  <a:schemeClr val="dk1"/>
                </a:solidFill>
                <a:latin typeface="Calibri"/>
                <a:ea typeface="Calibri"/>
                <a:cs typeface="Calibri"/>
                <a:sym typeface="Calibri"/>
              </a:rPr>
              <a:t>Οι ΣΒΑ 4 και 8 συνδέονται με την επιχειρηματικότητα, συγκεκριμένα τον στόχο 4.4 και τον στόχο 8.3. Όταν συνδυάζονται τα τρία επίπεδα του επιχειρηματικού μοντέλου, αποκαλύπτουν πώς ένας οργανισμός παράγει πολλά είδη αξίας - οικονομική, περιβαλλοντική και κοινωνική.</a:t>
            </a:r>
            <a:r>
              <a:rPr lang="en-GB" sz="1600" dirty="0">
                <a:solidFill>
                  <a:schemeClr val="dk1"/>
                </a:solidFill>
                <a:latin typeface="Calibri"/>
                <a:ea typeface="Calibri"/>
                <a:cs typeface="Calibri"/>
                <a:sym typeface="Calibri"/>
              </a:rPr>
              <a:t> </a:t>
            </a:r>
            <a:endParaRPr sz="1200" dirty="0"/>
          </a:p>
          <a:p>
            <a:pPr marL="0" marR="0" lvl="0" indent="0" algn="just" rtl="0">
              <a:spcBef>
                <a:spcPts val="0"/>
              </a:spcBef>
              <a:spcAft>
                <a:spcPts val="0"/>
              </a:spcAft>
              <a:buNone/>
            </a:pPr>
            <a:r>
              <a:rPr lang="en-GB" sz="1600" dirty="0">
                <a:solidFill>
                  <a:schemeClr val="dk1"/>
                </a:solidFill>
                <a:latin typeface="Calibri"/>
                <a:ea typeface="Calibri"/>
                <a:cs typeface="Calibri"/>
                <a:sym typeface="Calibri"/>
              </a:rPr>
              <a:t> </a:t>
            </a:r>
            <a:endParaRPr sz="1200" dirty="0"/>
          </a:p>
        </p:txBody>
      </p:sp>
      <p:sp>
        <p:nvSpPr>
          <p:cNvPr id="212" name="Google Shape;212;p10"/>
          <p:cNvSpPr txBox="1"/>
          <p:nvPr/>
        </p:nvSpPr>
        <p:spPr>
          <a:xfrm>
            <a:off x="875910" y="1111415"/>
            <a:ext cx="7693324" cy="461624"/>
          </a:xfrm>
          <a:prstGeom prst="rect">
            <a:avLst/>
          </a:prstGeom>
          <a:noFill/>
          <a:ln>
            <a:noFill/>
          </a:ln>
        </p:spPr>
        <p:txBody>
          <a:bodyPr spcFirstLastPara="1" wrap="square" lIns="91425" tIns="45700" rIns="91425" bIns="45700" anchor="t" anchorCtr="0">
            <a:spAutoFit/>
          </a:bodyPr>
          <a:lstStyle/>
          <a:p>
            <a:pPr lvl="0"/>
            <a:r>
              <a:rPr lang="el-GR" sz="2400" dirty="0">
                <a:solidFill>
                  <a:srgbClr val="21B4A9"/>
                </a:solidFill>
                <a:latin typeface="Calibri"/>
                <a:ea typeface="Calibri"/>
                <a:cs typeface="Calibri"/>
                <a:sym typeface="Calibri"/>
              </a:rPr>
              <a:t>Μέρος</a:t>
            </a:r>
            <a:r>
              <a:rPr lang="en-GB" sz="2400" dirty="0">
                <a:solidFill>
                  <a:srgbClr val="21B4A9"/>
                </a:solidFill>
                <a:latin typeface="Calibri"/>
                <a:ea typeface="Calibri"/>
                <a:cs typeface="Calibri"/>
                <a:sym typeface="Calibri"/>
              </a:rPr>
              <a:t> 1.2: </a:t>
            </a:r>
            <a:r>
              <a:rPr lang="el-GR" sz="2400" dirty="0">
                <a:solidFill>
                  <a:srgbClr val="21B4A9"/>
                </a:solidFill>
                <a:latin typeface="Calibri"/>
                <a:ea typeface="Calibri"/>
                <a:cs typeface="Calibri"/>
                <a:sym typeface="Calibri"/>
              </a:rPr>
              <a:t>Νέες Οικονομίες και ΣΒΑ</a:t>
            </a:r>
            <a:endParaRPr dirty="0"/>
          </a:p>
        </p:txBody>
      </p:sp>
      <p:grpSp>
        <p:nvGrpSpPr>
          <p:cNvPr id="214" name="Google Shape;214;p10"/>
          <p:cNvGrpSpPr/>
          <p:nvPr/>
        </p:nvGrpSpPr>
        <p:grpSpPr>
          <a:xfrm>
            <a:off x="4149476" y="4064000"/>
            <a:ext cx="3893048" cy="2590800"/>
            <a:chOff x="4306072" y="4126382"/>
            <a:chExt cx="3254737" cy="2304898"/>
          </a:xfrm>
        </p:grpSpPr>
        <p:pic>
          <p:nvPicPr>
            <p:cNvPr id="215" name="Google Shape;215;p10"/>
            <p:cNvPicPr preferRelativeResize="0"/>
            <p:nvPr/>
          </p:nvPicPr>
          <p:blipFill rotWithShape="1">
            <a:blip r:embed="rId3">
              <a:alphaModFix/>
            </a:blip>
            <a:srcRect/>
            <a:stretch/>
          </p:blipFill>
          <p:spPr>
            <a:xfrm>
              <a:off x="4306072" y="4126382"/>
              <a:ext cx="1385296" cy="2304898"/>
            </a:xfrm>
            <a:prstGeom prst="rect">
              <a:avLst/>
            </a:prstGeom>
            <a:noFill/>
            <a:ln>
              <a:noFill/>
            </a:ln>
          </p:spPr>
        </p:pic>
        <p:pic>
          <p:nvPicPr>
            <p:cNvPr id="216" name="Google Shape;216;p10"/>
            <p:cNvPicPr preferRelativeResize="0"/>
            <p:nvPr/>
          </p:nvPicPr>
          <p:blipFill rotWithShape="1">
            <a:blip r:embed="rId4">
              <a:alphaModFix/>
            </a:blip>
            <a:srcRect/>
            <a:stretch/>
          </p:blipFill>
          <p:spPr>
            <a:xfrm>
              <a:off x="6175512" y="4143544"/>
              <a:ext cx="1385297" cy="2270575"/>
            </a:xfrm>
            <a:prstGeom prst="rect">
              <a:avLst/>
            </a:prstGeom>
            <a:noFill/>
            <a:ln>
              <a:noFill/>
            </a:ln>
          </p:spPr>
        </p:pic>
      </p:grpSp>
      <p:sp>
        <p:nvSpPr>
          <p:cNvPr id="8" name="Google Shape;136;p4">
            <a:extLst>
              <a:ext uri="{FF2B5EF4-FFF2-40B4-BE49-F238E27FC236}">
                <a16:creationId xmlns:a16="http://schemas.microsoft.com/office/drawing/2014/main" id="{D945476B-8C75-4ABD-B86B-56A68F870E00}"/>
              </a:ext>
            </a:extLst>
          </p:cNvPr>
          <p:cNvSpPr txBox="1"/>
          <p:nvPr/>
        </p:nvSpPr>
        <p:spPr>
          <a:xfrm>
            <a:off x="762528" y="579940"/>
            <a:ext cx="10294091" cy="461624"/>
          </a:xfrm>
          <a:prstGeom prst="rect">
            <a:avLst/>
          </a:prstGeom>
          <a:noFill/>
          <a:ln>
            <a:noFill/>
          </a:ln>
        </p:spPr>
        <p:txBody>
          <a:bodyPr spcFirstLastPara="1" wrap="square" lIns="91425" tIns="45700" rIns="91425" bIns="45700" anchor="t" anchorCtr="0">
            <a:spAutoFit/>
          </a:bodyPr>
          <a:lstStyle/>
          <a:p>
            <a:pPr lvl="0"/>
            <a:r>
              <a:rPr lang="el-GR" sz="2400" b="1" dirty="0">
                <a:solidFill>
                  <a:srgbClr val="FAB632"/>
                </a:solidFill>
                <a:latin typeface="Calibri"/>
                <a:ea typeface="Calibri"/>
                <a:cs typeface="Calibri"/>
                <a:sym typeface="Calibri"/>
              </a:rPr>
              <a:t>Ενότητα</a:t>
            </a:r>
            <a:r>
              <a:rPr lang="en-GB" sz="2400" b="1" dirty="0">
                <a:solidFill>
                  <a:srgbClr val="FAB632"/>
                </a:solidFill>
                <a:latin typeface="Calibri"/>
                <a:ea typeface="Calibri"/>
                <a:cs typeface="Calibri"/>
                <a:sym typeface="Calibri"/>
              </a:rPr>
              <a:t> 1: </a:t>
            </a:r>
            <a:r>
              <a:rPr lang="el-GR" sz="2400" b="1" dirty="0">
                <a:solidFill>
                  <a:srgbClr val="FAB632"/>
                </a:solidFill>
                <a:latin typeface="Calibri"/>
                <a:ea typeface="Calibri"/>
                <a:cs typeface="Calibri"/>
                <a:sym typeface="Calibri"/>
              </a:rPr>
              <a:t>Ορισμός της Ιδέας και ο Σχεδιασμός του Επιχειρηματικού Μοντέλου</a:t>
            </a:r>
            <a:endParaRPr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p11"/>
          <p:cNvSpPr txBox="1"/>
          <p:nvPr/>
        </p:nvSpPr>
        <p:spPr>
          <a:xfrm>
            <a:off x="875910" y="1111415"/>
            <a:ext cx="7693324" cy="461624"/>
          </a:xfrm>
          <a:prstGeom prst="rect">
            <a:avLst/>
          </a:prstGeom>
          <a:noFill/>
          <a:ln>
            <a:noFill/>
          </a:ln>
        </p:spPr>
        <p:txBody>
          <a:bodyPr spcFirstLastPara="1" wrap="square" lIns="91425" tIns="45700" rIns="91425" bIns="45700" anchor="t" anchorCtr="0">
            <a:spAutoFit/>
          </a:bodyPr>
          <a:lstStyle/>
          <a:p>
            <a:pPr lvl="0"/>
            <a:r>
              <a:rPr lang="el-GR" sz="2400" dirty="0">
                <a:solidFill>
                  <a:srgbClr val="21B4A9"/>
                </a:solidFill>
                <a:latin typeface="Calibri"/>
                <a:ea typeface="Calibri"/>
                <a:cs typeface="Calibri"/>
                <a:sym typeface="Calibri"/>
              </a:rPr>
              <a:t>Μέρος</a:t>
            </a:r>
            <a:r>
              <a:rPr lang="en-GB" sz="2400" dirty="0">
                <a:solidFill>
                  <a:srgbClr val="21B4A9"/>
                </a:solidFill>
                <a:latin typeface="Calibri"/>
                <a:ea typeface="Calibri"/>
                <a:cs typeface="Calibri"/>
                <a:sym typeface="Calibri"/>
              </a:rPr>
              <a:t> 1.3: </a:t>
            </a:r>
            <a:r>
              <a:rPr lang="el-GR" sz="2400" dirty="0">
                <a:solidFill>
                  <a:srgbClr val="21B4A9"/>
                </a:solidFill>
                <a:latin typeface="Calibri"/>
                <a:ea typeface="Calibri"/>
                <a:cs typeface="Calibri"/>
                <a:sym typeface="Calibri"/>
              </a:rPr>
              <a:t>Κοινωνική Επιχειρηματικότητα</a:t>
            </a:r>
            <a:endParaRPr dirty="0"/>
          </a:p>
        </p:txBody>
      </p:sp>
      <p:sp>
        <p:nvSpPr>
          <p:cNvPr id="223" name="Google Shape;223;p11"/>
          <p:cNvSpPr/>
          <p:nvPr/>
        </p:nvSpPr>
        <p:spPr>
          <a:xfrm>
            <a:off x="875909" y="1736562"/>
            <a:ext cx="10296916" cy="1477328"/>
          </a:xfrm>
          <a:prstGeom prst="rect">
            <a:avLst/>
          </a:prstGeom>
          <a:noFill/>
          <a:ln>
            <a:noFill/>
          </a:ln>
        </p:spPr>
        <p:txBody>
          <a:bodyPr spcFirstLastPara="1" wrap="square" lIns="91425" tIns="45700" rIns="91425" bIns="45700" anchor="t" anchorCtr="0">
            <a:spAutoFit/>
          </a:bodyPr>
          <a:lstStyle/>
          <a:p>
            <a:pPr lvl="0" algn="just"/>
            <a:r>
              <a:rPr lang="el-GR" sz="1800" dirty="0">
                <a:solidFill>
                  <a:schemeClr val="dk1"/>
                </a:solidFill>
                <a:latin typeface="Calibri"/>
                <a:ea typeface="Calibri"/>
                <a:cs typeface="Calibri"/>
                <a:sym typeface="Calibri"/>
              </a:rPr>
              <a:t>Η Κοινωνική Επιχειρηματικότητα συνδυάζει εμπορικές και κοινωνικές ανησυχίες σε μια προσπάθεια βελτίωσης της ζωής των ανθρώπων. Εκτός από τα ανθρωπιστικά κίνητρα, μια πιθανή λογική για μια τέτοια αλλαγή είναι ότι όσο προχωρά η κοινωνία, οι επιχειρήσεις θα γίνονται πιο κερδοφόρες</a:t>
            </a:r>
            <a:r>
              <a:rPr lang="en-GB"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lvl="0" algn="just"/>
            <a:r>
              <a:rPr lang="el-GR" sz="1800" dirty="0">
                <a:solidFill>
                  <a:schemeClr val="dk1"/>
                </a:solidFill>
                <a:latin typeface="Calibri"/>
                <a:ea typeface="Calibri"/>
                <a:cs typeface="Calibri"/>
                <a:sym typeface="Calibri"/>
              </a:rPr>
              <a:t>Υπάρχουν διάφορα είδη κοινωνικής επιχειρηματικότητας, μεταξύ των οποίων</a:t>
            </a:r>
            <a:r>
              <a:rPr lang="en-GB"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
        <p:nvSpPr>
          <p:cNvPr id="224" name="Google Shape;224;p11"/>
          <p:cNvSpPr txBox="1"/>
          <p:nvPr/>
        </p:nvSpPr>
        <p:spPr>
          <a:xfrm>
            <a:off x="4629549" y="5937771"/>
            <a:ext cx="6858924" cy="83095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lvl="0" algn="just"/>
            <a:r>
              <a:rPr lang="el-GR" sz="1600" dirty="0">
                <a:solidFill>
                  <a:schemeClr val="dk1"/>
                </a:solidFill>
                <a:latin typeface="Calibri"/>
                <a:ea typeface="Calibri"/>
                <a:cs typeface="Calibri"/>
                <a:sym typeface="Calibri"/>
              </a:rPr>
              <a:t>Αυτοί οι κοινωνικοί επιχειρηματίες </a:t>
            </a:r>
            <a:r>
              <a:rPr lang="el-GR" sz="1600" dirty="0" err="1">
                <a:solidFill>
                  <a:schemeClr val="dk1"/>
                </a:solidFill>
                <a:latin typeface="Calibri"/>
                <a:ea typeface="Calibri"/>
                <a:cs typeface="Calibri"/>
                <a:sym typeface="Calibri"/>
              </a:rPr>
              <a:t>επανεπενδύουν</a:t>
            </a:r>
            <a:r>
              <a:rPr lang="el-GR" sz="1600" dirty="0">
                <a:solidFill>
                  <a:schemeClr val="dk1"/>
                </a:solidFill>
                <a:latin typeface="Calibri"/>
                <a:ea typeface="Calibri"/>
                <a:cs typeface="Calibri"/>
                <a:sym typeface="Calibri"/>
              </a:rPr>
              <a:t> το 100% των κερδών τους για να δώσουν συνέχεια και να </a:t>
            </a:r>
            <a:r>
              <a:rPr lang="el-GR" sz="1600" dirty="0" err="1">
                <a:solidFill>
                  <a:schemeClr val="dk1"/>
                </a:solidFill>
                <a:latin typeface="Calibri"/>
                <a:ea typeface="Calibri"/>
                <a:cs typeface="Calibri"/>
                <a:sym typeface="Calibri"/>
              </a:rPr>
              <a:t>αναχρηματοδοτήσουν</a:t>
            </a:r>
            <a:r>
              <a:rPr lang="el-GR" sz="1600" dirty="0">
                <a:solidFill>
                  <a:schemeClr val="dk1"/>
                </a:solidFill>
                <a:latin typeface="Calibri"/>
                <a:ea typeface="Calibri"/>
                <a:cs typeface="Calibri"/>
                <a:sym typeface="Calibri"/>
              </a:rPr>
              <a:t> τα τρέχοντα / μελλοντικά έργα.</a:t>
            </a:r>
            <a:endParaRPr sz="1600" dirty="0">
              <a:solidFill>
                <a:schemeClr val="dk1"/>
              </a:solidFill>
              <a:latin typeface="Calibri"/>
              <a:ea typeface="Calibri"/>
              <a:cs typeface="Calibri"/>
              <a:sym typeface="Calibri"/>
            </a:endParaRPr>
          </a:p>
        </p:txBody>
      </p:sp>
      <p:sp>
        <p:nvSpPr>
          <p:cNvPr id="225" name="Google Shape;225;p11"/>
          <p:cNvSpPr txBox="1"/>
          <p:nvPr/>
        </p:nvSpPr>
        <p:spPr>
          <a:xfrm>
            <a:off x="4649212" y="3339751"/>
            <a:ext cx="6829430" cy="83095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lvl="0" algn="just"/>
            <a:r>
              <a:rPr lang="el-GR" sz="1600" dirty="0">
                <a:solidFill>
                  <a:schemeClr val="dk1"/>
                </a:solidFill>
                <a:latin typeface="Calibri"/>
                <a:ea typeface="Calibri"/>
                <a:cs typeface="Calibri"/>
                <a:sym typeface="Calibri"/>
              </a:rPr>
              <a:t>Λειτουργούν σε συγκεκριμένες γεωγραφίες και κοινότητες για ένα ευρύ φάσμα αιτιών. Είναι αυτοί που επιφέρουν άμεση αλλαγή και φιλοδοξούν για περισσότερα.</a:t>
            </a:r>
            <a:endParaRPr dirty="0"/>
          </a:p>
        </p:txBody>
      </p:sp>
      <p:sp>
        <p:nvSpPr>
          <p:cNvPr id="226" name="Google Shape;226;p11"/>
          <p:cNvSpPr txBox="1"/>
          <p:nvPr/>
        </p:nvSpPr>
        <p:spPr>
          <a:xfrm>
            <a:off x="4649212" y="4205758"/>
            <a:ext cx="6829430" cy="83095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lvl="0" algn="just"/>
            <a:r>
              <a:rPr lang="el-GR" sz="1600" dirty="0">
                <a:solidFill>
                  <a:schemeClr val="dk1"/>
                </a:solidFill>
                <a:latin typeface="Calibri"/>
                <a:ea typeface="Calibri"/>
                <a:cs typeface="Calibri"/>
                <a:sym typeface="Calibri"/>
              </a:rPr>
              <a:t>Επικεντρώνονται στην οικοδόμηση μιας εταιρείας που μπορεί να αντιμετωπίσει ένα πρόβλημα που οι κυβερνητικές προσπάθειες και άλλες επιχειρήσεις δεν μπορούν</a:t>
            </a:r>
            <a:r>
              <a:rPr lang="en-GB" sz="1600" dirty="0">
                <a:solidFill>
                  <a:schemeClr val="dk1"/>
                </a:solidFill>
                <a:latin typeface="Calibri"/>
                <a:ea typeface="Calibri"/>
                <a:cs typeface="Calibri"/>
                <a:sym typeface="Calibri"/>
              </a:rPr>
              <a:t>.</a:t>
            </a:r>
            <a:endParaRPr dirty="0"/>
          </a:p>
        </p:txBody>
      </p:sp>
      <p:sp>
        <p:nvSpPr>
          <p:cNvPr id="227" name="Google Shape;227;p11"/>
          <p:cNvSpPr txBox="1"/>
          <p:nvPr/>
        </p:nvSpPr>
        <p:spPr>
          <a:xfrm>
            <a:off x="4629549" y="5071764"/>
            <a:ext cx="6858924" cy="830956"/>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lvl="0" algn="just"/>
            <a:r>
              <a:rPr lang="el-GR" sz="1600" dirty="0">
                <a:solidFill>
                  <a:schemeClr val="dk1"/>
                </a:solidFill>
                <a:latin typeface="Calibri"/>
                <a:ea typeface="Calibri"/>
                <a:cs typeface="Calibri"/>
                <a:sym typeface="Calibri"/>
              </a:rPr>
              <a:t>Οι παγκόσμιοι κοινωνικοί επιχειρηματίες σκέφτονται σε ευρύτερη κλίμακα και επικεντρώνονται στους παγκόσμιους μετασχηματισμούς. Δίνουν προτεραιότητα στην κοινωνική ευθύνη πάνω από τα κέρδη.</a:t>
            </a:r>
            <a:endParaRPr dirty="0"/>
          </a:p>
        </p:txBody>
      </p:sp>
      <p:sp>
        <p:nvSpPr>
          <p:cNvPr id="228" name="Google Shape;228;p11"/>
          <p:cNvSpPr/>
          <p:nvPr/>
        </p:nvSpPr>
        <p:spPr>
          <a:xfrm>
            <a:off x="713359" y="3421123"/>
            <a:ext cx="3222494" cy="422030"/>
          </a:xfrm>
          <a:prstGeom prst="roundRect">
            <a:avLst>
              <a:gd name="adj" fmla="val 16667"/>
            </a:avLst>
          </a:prstGeom>
          <a:solidFill>
            <a:srgbClr val="2E75B5"/>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l-GR" sz="1500" dirty="0">
                <a:solidFill>
                  <a:schemeClr val="lt1"/>
                </a:solidFill>
                <a:latin typeface="Calibri"/>
                <a:ea typeface="Calibri"/>
                <a:cs typeface="Calibri"/>
                <a:sym typeface="Calibri"/>
              </a:rPr>
              <a:t>Κοινοτικός Κοινωνικός Επιχειρηματίας</a:t>
            </a:r>
            <a:endParaRPr dirty="0"/>
          </a:p>
        </p:txBody>
      </p:sp>
      <p:sp>
        <p:nvSpPr>
          <p:cNvPr id="229" name="Google Shape;229;p11"/>
          <p:cNvSpPr/>
          <p:nvPr/>
        </p:nvSpPr>
        <p:spPr>
          <a:xfrm>
            <a:off x="703527" y="5937771"/>
            <a:ext cx="3222495" cy="422030"/>
          </a:xfrm>
          <a:prstGeom prst="roundRect">
            <a:avLst>
              <a:gd name="adj" fmla="val 16667"/>
            </a:avLst>
          </a:prstGeom>
          <a:solidFill>
            <a:srgbClr val="2E75B5"/>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l-GR" sz="1500" dirty="0">
                <a:solidFill>
                  <a:schemeClr val="lt1"/>
                </a:solidFill>
                <a:latin typeface="Calibri"/>
                <a:ea typeface="Calibri"/>
                <a:cs typeface="Calibri"/>
                <a:sym typeface="Calibri"/>
              </a:rPr>
              <a:t>Μη Κερδοσκοπικός Κοινωνικός Επιχειρηματίας</a:t>
            </a:r>
            <a:endParaRPr dirty="0"/>
          </a:p>
        </p:txBody>
      </p:sp>
      <p:sp>
        <p:nvSpPr>
          <p:cNvPr id="230" name="Google Shape;230;p11"/>
          <p:cNvSpPr/>
          <p:nvPr/>
        </p:nvSpPr>
        <p:spPr>
          <a:xfrm>
            <a:off x="713359" y="4274067"/>
            <a:ext cx="3222494" cy="422030"/>
          </a:xfrm>
          <a:prstGeom prst="roundRect">
            <a:avLst>
              <a:gd name="adj" fmla="val 16667"/>
            </a:avLst>
          </a:prstGeom>
          <a:solidFill>
            <a:srgbClr val="2E75B5"/>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l-GR" sz="1500" dirty="0">
                <a:solidFill>
                  <a:schemeClr val="lt1"/>
                </a:solidFill>
                <a:latin typeface="Calibri"/>
                <a:ea typeface="Calibri"/>
                <a:cs typeface="Calibri"/>
                <a:sym typeface="Calibri"/>
              </a:rPr>
              <a:t>Μετασχηματιστικός Κοινωνικός Επιχειρηματίας</a:t>
            </a:r>
            <a:endParaRPr dirty="0"/>
          </a:p>
        </p:txBody>
      </p:sp>
      <p:sp>
        <p:nvSpPr>
          <p:cNvPr id="231" name="Google Shape;231;p11"/>
          <p:cNvSpPr/>
          <p:nvPr/>
        </p:nvSpPr>
        <p:spPr>
          <a:xfrm>
            <a:off x="703527" y="5105919"/>
            <a:ext cx="3222495" cy="422030"/>
          </a:xfrm>
          <a:prstGeom prst="roundRect">
            <a:avLst>
              <a:gd name="adj" fmla="val 16667"/>
            </a:avLst>
          </a:prstGeom>
          <a:solidFill>
            <a:srgbClr val="2E75B5"/>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l-GR" sz="1500" dirty="0">
                <a:solidFill>
                  <a:schemeClr val="lt1"/>
                </a:solidFill>
                <a:latin typeface="Calibri"/>
                <a:ea typeface="Calibri"/>
                <a:cs typeface="Calibri"/>
                <a:sym typeface="Calibri"/>
              </a:rPr>
              <a:t>Παγκόσμιος κοινωνικός επιχειρηματίας</a:t>
            </a:r>
            <a:endParaRPr dirty="0"/>
          </a:p>
        </p:txBody>
      </p:sp>
      <p:sp>
        <p:nvSpPr>
          <p:cNvPr id="13" name="Google Shape;136;p4">
            <a:extLst>
              <a:ext uri="{FF2B5EF4-FFF2-40B4-BE49-F238E27FC236}">
                <a16:creationId xmlns:a16="http://schemas.microsoft.com/office/drawing/2014/main" id="{9EEAADD3-E43A-47A9-8598-8324C06D8A92}"/>
              </a:ext>
            </a:extLst>
          </p:cNvPr>
          <p:cNvSpPr txBox="1"/>
          <p:nvPr/>
        </p:nvSpPr>
        <p:spPr>
          <a:xfrm>
            <a:off x="762528" y="579940"/>
            <a:ext cx="10294091" cy="461624"/>
          </a:xfrm>
          <a:prstGeom prst="rect">
            <a:avLst/>
          </a:prstGeom>
          <a:noFill/>
          <a:ln>
            <a:noFill/>
          </a:ln>
        </p:spPr>
        <p:txBody>
          <a:bodyPr spcFirstLastPara="1" wrap="square" lIns="91425" tIns="45700" rIns="91425" bIns="45700" anchor="t" anchorCtr="0">
            <a:spAutoFit/>
          </a:bodyPr>
          <a:lstStyle/>
          <a:p>
            <a:pPr lvl="0"/>
            <a:r>
              <a:rPr lang="el-GR" sz="2400" b="1" dirty="0">
                <a:solidFill>
                  <a:srgbClr val="FAB632"/>
                </a:solidFill>
                <a:latin typeface="Calibri"/>
                <a:ea typeface="Calibri"/>
                <a:cs typeface="Calibri"/>
                <a:sym typeface="Calibri"/>
              </a:rPr>
              <a:t>Ενότητα</a:t>
            </a:r>
            <a:r>
              <a:rPr lang="en-GB" sz="2400" b="1" dirty="0">
                <a:solidFill>
                  <a:srgbClr val="FAB632"/>
                </a:solidFill>
                <a:latin typeface="Calibri"/>
                <a:ea typeface="Calibri"/>
                <a:cs typeface="Calibri"/>
                <a:sym typeface="Calibri"/>
              </a:rPr>
              <a:t> 1: </a:t>
            </a:r>
            <a:r>
              <a:rPr lang="el-GR" sz="2400" b="1" dirty="0">
                <a:solidFill>
                  <a:srgbClr val="FAB632"/>
                </a:solidFill>
                <a:latin typeface="Calibri"/>
                <a:ea typeface="Calibri"/>
                <a:cs typeface="Calibri"/>
                <a:sym typeface="Calibri"/>
              </a:rPr>
              <a:t>Ορισμός της Ιδέας και ο Σχεδιασμός του Επιχειρηματικού Μοντέλου</a:t>
            </a:r>
            <a:endParaRPr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Google Shape;236;p12"/>
          <p:cNvSpPr txBox="1"/>
          <p:nvPr/>
        </p:nvSpPr>
        <p:spPr>
          <a:xfrm>
            <a:off x="875910" y="1111415"/>
            <a:ext cx="7693324" cy="461624"/>
          </a:xfrm>
          <a:prstGeom prst="rect">
            <a:avLst/>
          </a:prstGeom>
          <a:noFill/>
          <a:ln>
            <a:noFill/>
          </a:ln>
        </p:spPr>
        <p:txBody>
          <a:bodyPr spcFirstLastPara="1" wrap="square" lIns="91425" tIns="45700" rIns="91425" bIns="45700" anchor="t" anchorCtr="0">
            <a:spAutoFit/>
          </a:bodyPr>
          <a:lstStyle/>
          <a:p>
            <a:pPr lvl="0"/>
            <a:r>
              <a:rPr lang="el-GR" sz="2400" dirty="0">
                <a:solidFill>
                  <a:srgbClr val="21B4A9"/>
                </a:solidFill>
                <a:latin typeface="Calibri"/>
                <a:ea typeface="Calibri"/>
                <a:cs typeface="Calibri"/>
                <a:sym typeface="Calibri"/>
              </a:rPr>
              <a:t>Μέρος</a:t>
            </a:r>
            <a:r>
              <a:rPr lang="en-GB" sz="2400" dirty="0">
                <a:solidFill>
                  <a:srgbClr val="21B4A9"/>
                </a:solidFill>
                <a:latin typeface="Calibri"/>
                <a:ea typeface="Calibri"/>
                <a:cs typeface="Calibri"/>
                <a:sym typeface="Calibri"/>
              </a:rPr>
              <a:t> 1.3: </a:t>
            </a:r>
            <a:r>
              <a:rPr lang="el-GR" sz="2400" dirty="0">
                <a:solidFill>
                  <a:srgbClr val="21B4A9"/>
                </a:solidFill>
                <a:latin typeface="Calibri"/>
                <a:ea typeface="Calibri"/>
                <a:cs typeface="Calibri"/>
                <a:sym typeface="Calibri"/>
              </a:rPr>
              <a:t>Κοινωνική </a:t>
            </a:r>
            <a:r>
              <a:rPr lang="en-US" sz="2400" dirty="0">
                <a:solidFill>
                  <a:srgbClr val="21B4A9"/>
                </a:solidFill>
                <a:latin typeface="Calibri"/>
                <a:ea typeface="Calibri"/>
                <a:cs typeface="Calibri"/>
                <a:sym typeface="Calibri"/>
              </a:rPr>
              <a:t>E</a:t>
            </a:r>
            <a:r>
              <a:rPr lang="el-GR" sz="2400" dirty="0" err="1">
                <a:solidFill>
                  <a:srgbClr val="21B4A9"/>
                </a:solidFill>
                <a:latin typeface="Calibri"/>
                <a:ea typeface="Calibri"/>
                <a:cs typeface="Calibri"/>
                <a:sym typeface="Calibri"/>
              </a:rPr>
              <a:t>πιχειρηματικότητα</a:t>
            </a:r>
            <a:endParaRPr dirty="0"/>
          </a:p>
        </p:txBody>
      </p:sp>
      <p:sp>
        <p:nvSpPr>
          <p:cNvPr id="238" name="Google Shape;238;p12"/>
          <p:cNvSpPr/>
          <p:nvPr/>
        </p:nvSpPr>
        <p:spPr>
          <a:xfrm>
            <a:off x="875909" y="1736562"/>
            <a:ext cx="10296916" cy="1200288"/>
          </a:xfrm>
          <a:prstGeom prst="rect">
            <a:avLst/>
          </a:prstGeom>
          <a:noFill/>
          <a:ln>
            <a:noFill/>
          </a:ln>
        </p:spPr>
        <p:txBody>
          <a:bodyPr spcFirstLastPara="1" wrap="square" lIns="91425" tIns="45700" rIns="91425" bIns="45700" anchor="t" anchorCtr="0">
            <a:spAutoFit/>
          </a:bodyPr>
          <a:lstStyle/>
          <a:p>
            <a:pPr lvl="0" algn="just"/>
            <a:r>
              <a:rPr lang="el-GR" sz="1800" dirty="0">
                <a:solidFill>
                  <a:schemeClr val="dk1"/>
                </a:solidFill>
                <a:latin typeface="Calibri"/>
                <a:ea typeface="Calibri"/>
                <a:cs typeface="Calibri"/>
                <a:sym typeface="Calibri"/>
              </a:rPr>
              <a:t>Η ανάλυση PESTEL είναι ένα στρατηγικό πλαίσιο που χρησιμοποιείται συχνά για την εξέταση του επιχειρηματικού περιβάλλοντος μιας εταιρείας</a:t>
            </a:r>
            <a:r>
              <a:rPr lang="en-GB"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lvl="0" algn="just"/>
            <a:r>
              <a:rPr lang="el-GR" sz="1800" dirty="0">
                <a:solidFill>
                  <a:schemeClr val="dk1"/>
                </a:solidFill>
                <a:latin typeface="Calibri"/>
                <a:ea typeface="Calibri"/>
                <a:cs typeface="Calibri"/>
                <a:sym typeface="Calibri"/>
              </a:rPr>
              <a:t>Το </a:t>
            </a:r>
            <a:r>
              <a:rPr lang="en-GB" sz="1800" dirty="0">
                <a:solidFill>
                  <a:schemeClr val="dk1"/>
                </a:solidFill>
                <a:latin typeface="Calibri"/>
                <a:ea typeface="Calibri"/>
                <a:cs typeface="Calibri"/>
                <a:sym typeface="Calibri"/>
              </a:rPr>
              <a:t>PESTEL </a:t>
            </a:r>
            <a:r>
              <a:rPr lang="el-GR" sz="1800" dirty="0">
                <a:solidFill>
                  <a:schemeClr val="dk1"/>
                </a:solidFill>
                <a:latin typeface="Calibri"/>
                <a:ea typeface="Calibri"/>
                <a:cs typeface="Calibri"/>
                <a:sym typeface="Calibri"/>
              </a:rPr>
              <a:t>σημαίνει</a:t>
            </a:r>
            <a:r>
              <a:rPr lang="en-GB" sz="1800" dirty="0">
                <a:solidFill>
                  <a:schemeClr val="dk1"/>
                </a:solidFill>
                <a:latin typeface="Calibri"/>
                <a:ea typeface="Calibri"/>
                <a:cs typeface="Calibri"/>
                <a:sym typeface="Calibri"/>
              </a:rPr>
              <a:t>: </a:t>
            </a:r>
            <a:endParaRPr dirty="0"/>
          </a:p>
        </p:txBody>
      </p:sp>
      <p:pic>
        <p:nvPicPr>
          <p:cNvPr id="239" name="Google Shape;239;p12"/>
          <p:cNvPicPr preferRelativeResize="0"/>
          <p:nvPr/>
        </p:nvPicPr>
        <p:blipFill rotWithShape="1">
          <a:blip r:embed="rId3">
            <a:alphaModFix/>
          </a:blip>
          <a:srcRect/>
          <a:stretch/>
        </p:blipFill>
        <p:spPr>
          <a:xfrm>
            <a:off x="435955" y="2946717"/>
            <a:ext cx="1105927" cy="1826455"/>
          </a:xfrm>
          <a:prstGeom prst="rect">
            <a:avLst/>
          </a:prstGeom>
          <a:noFill/>
          <a:ln>
            <a:noFill/>
          </a:ln>
        </p:spPr>
      </p:pic>
      <p:pic>
        <p:nvPicPr>
          <p:cNvPr id="240" name="Google Shape;240;p12"/>
          <p:cNvPicPr preferRelativeResize="0"/>
          <p:nvPr/>
        </p:nvPicPr>
        <p:blipFill rotWithShape="1">
          <a:blip r:embed="rId4">
            <a:alphaModFix/>
          </a:blip>
          <a:srcRect/>
          <a:stretch/>
        </p:blipFill>
        <p:spPr>
          <a:xfrm>
            <a:off x="1977837" y="3418840"/>
            <a:ext cx="1634576" cy="1212092"/>
          </a:xfrm>
          <a:prstGeom prst="rect">
            <a:avLst/>
          </a:prstGeom>
          <a:noFill/>
          <a:ln>
            <a:noFill/>
          </a:ln>
        </p:spPr>
      </p:pic>
      <p:pic>
        <p:nvPicPr>
          <p:cNvPr id="241" name="Google Shape;241;p12"/>
          <p:cNvPicPr preferRelativeResize="0"/>
          <p:nvPr/>
        </p:nvPicPr>
        <p:blipFill rotWithShape="1">
          <a:blip r:embed="rId5">
            <a:alphaModFix/>
          </a:blip>
          <a:srcRect/>
          <a:stretch/>
        </p:blipFill>
        <p:spPr>
          <a:xfrm>
            <a:off x="4108167" y="3418840"/>
            <a:ext cx="1457644" cy="1457644"/>
          </a:xfrm>
          <a:prstGeom prst="rect">
            <a:avLst/>
          </a:prstGeom>
          <a:noFill/>
          <a:ln>
            <a:noFill/>
          </a:ln>
        </p:spPr>
      </p:pic>
      <p:pic>
        <p:nvPicPr>
          <p:cNvPr id="242" name="Google Shape;242;p12"/>
          <p:cNvPicPr preferRelativeResize="0"/>
          <p:nvPr/>
        </p:nvPicPr>
        <p:blipFill rotWithShape="1">
          <a:blip r:embed="rId6">
            <a:alphaModFix/>
          </a:blip>
          <a:srcRect/>
          <a:stretch/>
        </p:blipFill>
        <p:spPr>
          <a:xfrm>
            <a:off x="6178698" y="3099972"/>
            <a:ext cx="1856422" cy="1673200"/>
          </a:xfrm>
          <a:prstGeom prst="rect">
            <a:avLst/>
          </a:prstGeom>
          <a:noFill/>
          <a:ln>
            <a:noFill/>
          </a:ln>
        </p:spPr>
      </p:pic>
      <p:pic>
        <p:nvPicPr>
          <p:cNvPr id="243" name="Google Shape;243;p12"/>
          <p:cNvPicPr preferRelativeResize="0"/>
          <p:nvPr/>
        </p:nvPicPr>
        <p:blipFill rotWithShape="1">
          <a:blip r:embed="rId7">
            <a:alphaModFix/>
          </a:blip>
          <a:srcRect/>
          <a:stretch/>
        </p:blipFill>
        <p:spPr>
          <a:xfrm>
            <a:off x="8471075" y="3239493"/>
            <a:ext cx="1338483" cy="1461453"/>
          </a:xfrm>
          <a:prstGeom prst="rect">
            <a:avLst/>
          </a:prstGeom>
          <a:noFill/>
          <a:ln>
            <a:noFill/>
          </a:ln>
        </p:spPr>
      </p:pic>
      <p:pic>
        <p:nvPicPr>
          <p:cNvPr id="244" name="Google Shape;244;p12"/>
          <p:cNvPicPr preferRelativeResize="0"/>
          <p:nvPr/>
        </p:nvPicPr>
        <p:blipFill rotWithShape="1">
          <a:blip r:embed="rId8">
            <a:alphaModFix/>
          </a:blip>
          <a:srcRect/>
          <a:stretch/>
        </p:blipFill>
        <p:spPr>
          <a:xfrm>
            <a:off x="10245513" y="3129338"/>
            <a:ext cx="1510532" cy="1614468"/>
          </a:xfrm>
          <a:prstGeom prst="rect">
            <a:avLst/>
          </a:prstGeom>
          <a:noFill/>
          <a:ln>
            <a:noFill/>
          </a:ln>
        </p:spPr>
      </p:pic>
      <p:sp>
        <p:nvSpPr>
          <p:cNvPr id="245" name="Google Shape;245;p12"/>
          <p:cNvSpPr txBox="1"/>
          <p:nvPr/>
        </p:nvSpPr>
        <p:spPr>
          <a:xfrm>
            <a:off x="547169" y="5015586"/>
            <a:ext cx="1071002" cy="369291"/>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Πολιτικό</a:t>
            </a:r>
            <a:endParaRPr sz="1800" dirty="0">
              <a:solidFill>
                <a:schemeClr val="dk1"/>
              </a:solidFill>
              <a:latin typeface="Calibri"/>
              <a:ea typeface="Calibri"/>
              <a:cs typeface="Calibri"/>
              <a:sym typeface="Calibri"/>
            </a:endParaRPr>
          </a:p>
        </p:txBody>
      </p:sp>
      <p:sp>
        <p:nvSpPr>
          <p:cNvPr id="246" name="Google Shape;246;p12"/>
          <p:cNvSpPr txBox="1"/>
          <p:nvPr/>
        </p:nvSpPr>
        <p:spPr>
          <a:xfrm>
            <a:off x="2087197" y="5015586"/>
            <a:ext cx="1409104" cy="369291"/>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Οικονομικό</a:t>
            </a:r>
            <a:r>
              <a:rPr lang="en-GB"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
        <p:nvSpPr>
          <p:cNvPr id="247" name="Google Shape;247;p12"/>
          <p:cNvSpPr txBox="1"/>
          <p:nvPr/>
        </p:nvSpPr>
        <p:spPr>
          <a:xfrm>
            <a:off x="4308235" y="5015586"/>
            <a:ext cx="1457643" cy="369291"/>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Κοινωνικό</a:t>
            </a:r>
            <a:endParaRPr sz="1800" dirty="0">
              <a:solidFill>
                <a:schemeClr val="dk1"/>
              </a:solidFill>
              <a:latin typeface="Calibri"/>
              <a:ea typeface="Calibri"/>
              <a:cs typeface="Calibri"/>
              <a:sym typeface="Calibri"/>
            </a:endParaRPr>
          </a:p>
        </p:txBody>
      </p:sp>
      <p:sp>
        <p:nvSpPr>
          <p:cNvPr id="248" name="Google Shape;248;p12"/>
          <p:cNvSpPr txBox="1"/>
          <p:nvPr/>
        </p:nvSpPr>
        <p:spPr>
          <a:xfrm>
            <a:off x="6379562" y="5015586"/>
            <a:ext cx="1655558" cy="369332"/>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Τεχνολογικό</a:t>
            </a:r>
            <a:r>
              <a:rPr lang="en-GB"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
        <p:nvSpPr>
          <p:cNvPr id="249" name="Google Shape;249;p12"/>
          <p:cNvSpPr txBox="1"/>
          <p:nvPr/>
        </p:nvSpPr>
        <p:spPr>
          <a:xfrm>
            <a:off x="8471075" y="5028704"/>
            <a:ext cx="1774438" cy="369291"/>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Περιβαλλοντικό</a:t>
            </a:r>
            <a:endParaRPr sz="1800" dirty="0">
              <a:solidFill>
                <a:schemeClr val="dk1"/>
              </a:solidFill>
              <a:latin typeface="Calibri"/>
              <a:ea typeface="Calibri"/>
              <a:cs typeface="Calibri"/>
              <a:sym typeface="Calibri"/>
            </a:endParaRPr>
          </a:p>
        </p:txBody>
      </p:sp>
      <p:sp>
        <p:nvSpPr>
          <p:cNvPr id="250" name="Google Shape;250;p12"/>
          <p:cNvSpPr txBox="1"/>
          <p:nvPr/>
        </p:nvSpPr>
        <p:spPr>
          <a:xfrm>
            <a:off x="10737900" y="5028586"/>
            <a:ext cx="1279929" cy="369291"/>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Νομικό</a:t>
            </a:r>
            <a:r>
              <a:rPr lang="en-GB"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
        <p:nvSpPr>
          <p:cNvPr id="17" name="Google Shape;136;p4">
            <a:extLst>
              <a:ext uri="{FF2B5EF4-FFF2-40B4-BE49-F238E27FC236}">
                <a16:creationId xmlns:a16="http://schemas.microsoft.com/office/drawing/2014/main" id="{1A29F4E7-79D2-49E7-9E71-5863C7291395}"/>
              </a:ext>
            </a:extLst>
          </p:cNvPr>
          <p:cNvSpPr txBox="1"/>
          <p:nvPr/>
        </p:nvSpPr>
        <p:spPr>
          <a:xfrm>
            <a:off x="762528" y="579940"/>
            <a:ext cx="10294091" cy="461624"/>
          </a:xfrm>
          <a:prstGeom prst="rect">
            <a:avLst/>
          </a:prstGeom>
          <a:noFill/>
          <a:ln>
            <a:noFill/>
          </a:ln>
        </p:spPr>
        <p:txBody>
          <a:bodyPr spcFirstLastPara="1" wrap="square" lIns="91425" tIns="45700" rIns="91425" bIns="45700" anchor="t" anchorCtr="0">
            <a:spAutoFit/>
          </a:bodyPr>
          <a:lstStyle/>
          <a:p>
            <a:pPr lvl="0"/>
            <a:r>
              <a:rPr lang="el-GR" sz="2400" b="1" dirty="0">
                <a:solidFill>
                  <a:srgbClr val="FAB632"/>
                </a:solidFill>
                <a:latin typeface="Calibri"/>
                <a:ea typeface="Calibri"/>
                <a:cs typeface="Calibri"/>
                <a:sym typeface="Calibri"/>
              </a:rPr>
              <a:t>Ενότητα</a:t>
            </a:r>
            <a:r>
              <a:rPr lang="en-GB" sz="2400" b="1" dirty="0">
                <a:solidFill>
                  <a:srgbClr val="FAB632"/>
                </a:solidFill>
                <a:latin typeface="Calibri"/>
                <a:ea typeface="Calibri"/>
                <a:cs typeface="Calibri"/>
                <a:sym typeface="Calibri"/>
              </a:rPr>
              <a:t> 1: </a:t>
            </a:r>
            <a:r>
              <a:rPr lang="el-GR" sz="2400" b="1" dirty="0">
                <a:solidFill>
                  <a:srgbClr val="FAB632"/>
                </a:solidFill>
                <a:latin typeface="Calibri"/>
                <a:ea typeface="Calibri"/>
                <a:cs typeface="Calibri"/>
                <a:sym typeface="Calibri"/>
              </a:rPr>
              <a:t>Ορισμός της Ιδέας και ο Σχεδιασμός του Επιχειρηματικού Μοντέλου</a:t>
            </a:r>
            <a:endParaRPr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Google Shape;255;p13"/>
          <p:cNvSpPr txBox="1"/>
          <p:nvPr/>
        </p:nvSpPr>
        <p:spPr>
          <a:xfrm>
            <a:off x="875910" y="1111415"/>
            <a:ext cx="7693324" cy="461624"/>
          </a:xfrm>
          <a:prstGeom prst="rect">
            <a:avLst/>
          </a:prstGeom>
          <a:noFill/>
          <a:ln>
            <a:noFill/>
          </a:ln>
        </p:spPr>
        <p:txBody>
          <a:bodyPr spcFirstLastPara="1" wrap="square" lIns="91425" tIns="45700" rIns="91425" bIns="45700" anchor="t" anchorCtr="0">
            <a:spAutoFit/>
          </a:bodyPr>
          <a:lstStyle/>
          <a:p>
            <a:pPr lvl="0"/>
            <a:r>
              <a:rPr lang="el-GR" sz="2400" dirty="0">
                <a:solidFill>
                  <a:srgbClr val="21B4A9"/>
                </a:solidFill>
                <a:latin typeface="Calibri"/>
                <a:ea typeface="Calibri"/>
                <a:cs typeface="Calibri"/>
                <a:sym typeface="Calibri"/>
              </a:rPr>
              <a:t>Μέρος</a:t>
            </a:r>
            <a:r>
              <a:rPr lang="en-GB" sz="2400" dirty="0">
                <a:solidFill>
                  <a:srgbClr val="21B4A9"/>
                </a:solidFill>
                <a:latin typeface="Calibri"/>
                <a:ea typeface="Calibri"/>
                <a:cs typeface="Calibri"/>
                <a:sym typeface="Calibri"/>
              </a:rPr>
              <a:t> 2.1: </a:t>
            </a:r>
            <a:r>
              <a:rPr lang="el-GR" sz="2400" dirty="0">
                <a:solidFill>
                  <a:srgbClr val="21B4A9"/>
                </a:solidFill>
                <a:latin typeface="Calibri"/>
                <a:ea typeface="Calibri"/>
                <a:cs typeface="Calibri"/>
                <a:sym typeface="Calibri"/>
              </a:rPr>
              <a:t>Ανταγωνισμός εναντίον Συνεργασίας</a:t>
            </a:r>
            <a:endParaRPr dirty="0"/>
          </a:p>
        </p:txBody>
      </p:sp>
      <p:sp>
        <p:nvSpPr>
          <p:cNvPr id="256" name="Google Shape;256;p13"/>
          <p:cNvSpPr txBox="1"/>
          <p:nvPr/>
        </p:nvSpPr>
        <p:spPr>
          <a:xfrm>
            <a:off x="762529" y="579940"/>
            <a:ext cx="9356660" cy="523180"/>
          </a:xfrm>
          <a:prstGeom prst="rect">
            <a:avLst/>
          </a:prstGeom>
          <a:noFill/>
          <a:ln>
            <a:noFill/>
          </a:ln>
        </p:spPr>
        <p:txBody>
          <a:bodyPr spcFirstLastPara="1" wrap="square" lIns="91425" tIns="45700" rIns="91425" bIns="45700" anchor="t" anchorCtr="0">
            <a:spAutoFit/>
          </a:bodyPr>
          <a:lstStyle/>
          <a:p>
            <a:pPr lvl="0"/>
            <a:r>
              <a:rPr lang="el-GR" sz="2800" b="1" dirty="0">
                <a:solidFill>
                  <a:srgbClr val="FAB632"/>
                </a:solidFill>
                <a:latin typeface="Calibri"/>
                <a:ea typeface="Calibri"/>
                <a:cs typeface="Calibri"/>
                <a:sym typeface="Calibri"/>
              </a:rPr>
              <a:t>Ενότητα</a:t>
            </a:r>
            <a:r>
              <a:rPr lang="en-GB" sz="2800" b="1" dirty="0">
                <a:solidFill>
                  <a:srgbClr val="FAB632"/>
                </a:solidFill>
                <a:latin typeface="Calibri"/>
                <a:ea typeface="Calibri"/>
                <a:cs typeface="Calibri"/>
                <a:sym typeface="Calibri"/>
              </a:rPr>
              <a:t> 2: </a:t>
            </a:r>
            <a:r>
              <a:rPr lang="el-GR" sz="2800" b="1" dirty="0">
                <a:solidFill>
                  <a:srgbClr val="FAB632"/>
                </a:solidFill>
                <a:latin typeface="Calibri"/>
                <a:ea typeface="Calibri"/>
                <a:cs typeface="Calibri"/>
                <a:sym typeface="Calibri"/>
              </a:rPr>
              <a:t>Γνώση της Αγοράς και του Πελατολογίου</a:t>
            </a:r>
            <a:r>
              <a:rPr lang="en-GB" sz="2800" b="1" dirty="0">
                <a:solidFill>
                  <a:srgbClr val="FAB632"/>
                </a:solidFill>
                <a:latin typeface="Calibri"/>
                <a:ea typeface="Calibri"/>
                <a:cs typeface="Calibri"/>
                <a:sym typeface="Calibri"/>
              </a:rPr>
              <a:t> </a:t>
            </a:r>
            <a:endParaRPr dirty="0"/>
          </a:p>
        </p:txBody>
      </p:sp>
      <p:sp>
        <p:nvSpPr>
          <p:cNvPr id="257" name="Google Shape;257;p13"/>
          <p:cNvSpPr/>
          <p:nvPr/>
        </p:nvSpPr>
        <p:spPr>
          <a:xfrm>
            <a:off x="875909" y="1736562"/>
            <a:ext cx="10296916" cy="4339609"/>
          </a:xfrm>
          <a:prstGeom prst="rect">
            <a:avLst/>
          </a:prstGeom>
          <a:noFill/>
          <a:ln>
            <a:noFill/>
          </a:ln>
        </p:spPr>
        <p:txBody>
          <a:bodyPr spcFirstLastPara="1" wrap="square" lIns="91425" tIns="45700" rIns="91425" bIns="45700" anchor="t" anchorCtr="0">
            <a:spAutoFit/>
          </a:bodyPr>
          <a:lstStyle/>
          <a:p>
            <a:pPr lvl="0" algn="just"/>
            <a:r>
              <a:rPr lang="el-GR" sz="1800" dirty="0">
                <a:solidFill>
                  <a:schemeClr val="dk1"/>
                </a:solidFill>
                <a:latin typeface="Calibri"/>
                <a:ea typeface="Calibri"/>
                <a:cs typeface="Calibri"/>
                <a:sym typeface="Calibri"/>
              </a:rPr>
              <a:t>Ο ανταγωνισμός και η συνεργασία είναι δύο αντίθετες προσεγγίσεις στην εταιρική λειτουργία</a:t>
            </a:r>
            <a:r>
              <a:rPr lang="en-GB" sz="1800" dirty="0">
                <a:solidFill>
                  <a:schemeClr val="dk1"/>
                </a:solidFill>
                <a:latin typeface="Calibri"/>
                <a:ea typeface="Calibri"/>
                <a:cs typeface="Calibri"/>
                <a:sym typeface="Calibri"/>
              </a:rPr>
              <a:t>. </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lvl="0" algn="just"/>
            <a:r>
              <a:rPr lang="el-GR" sz="1800" dirty="0">
                <a:solidFill>
                  <a:schemeClr val="dk1"/>
                </a:solidFill>
                <a:latin typeface="Calibri"/>
                <a:ea typeface="Calibri"/>
                <a:cs typeface="Calibri"/>
                <a:sym typeface="Calibri"/>
              </a:rPr>
              <a:t>Ο ανταγωνισμός ενσταλάζει στους εργαζόμενους μια αίσθηση επείγουσας ανάγκης για την ενίσχυση της παραγωγής και της αποτελεσματικότητας. Από την άλλη πλευρά, αυτή η ανησυχία οδηγεί σε αυξημένα επίπεδα άγχους για τους υπαλλήλους σε όλους τους τομείς, χωρίς αίσθηση ασφάλειας ή χαλάρωσης</a:t>
            </a:r>
            <a:r>
              <a:rPr lang="en-GB" sz="1800" dirty="0">
                <a:solidFill>
                  <a:schemeClr val="dk1"/>
                </a:solidFill>
                <a:latin typeface="Calibri"/>
                <a:ea typeface="Calibri"/>
                <a:cs typeface="Calibri"/>
                <a:sym typeface="Calibri"/>
              </a:rPr>
              <a:t>. </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lvl="0" algn="just"/>
            <a:r>
              <a:rPr lang="el-GR" sz="1500" dirty="0">
                <a:solidFill>
                  <a:schemeClr val="dk1"/>
                </a:solidFill>
                <a:latin typeface="Calibri"/>
                <a:ea typeface="Calibri"/>
                <a:cs typeface="Calibri"/>
                <a:sym typeface="Calibri"/>
              </a:rPr>
              <a:t>Τα μειονεκτήματα ενός συνεργατικού εργασιακού περιβάλλοντος είναι πιο αισθητά όταν υπάρχει μια ομάδα εργαζομένων που είναι λιγότερο ικανή να συνεργαστεί με άλλους. Τα προβλήματα αναπτύσσονται όταν υπάρχουν πάρα πολλά άτομα σε μια ομάδα που θέλουν να αναλάβουν την ηγεσία και, ως αποτέλεσμα, να γίνουν </a:t>
            </a:r>
            <a:r>
              <a:rPr lang="el-GR" sz="1500" dirty="0" err="1">
                <a:solidFill>
                  <a:schemeClr val="dk1"/>
                </a:solidFill>
                <a:latin typeface="Calibri"/>
                <a:ea typeface="Calibri"/>
                <a:cs typeface="Calibri"/>
                <a:sym typeface="Calibri"/>
              </a:rPr>
              <a:t>ψευδο</a:t>
            </a:r>
            <a:r>
              <a:rPr lang="el-GR" sz="1500" dirty="0">
                <a:solidFill>
                  <a:schemeClr val="dk1"/>
                </a:solidFill>
                <a:latin typeface="Calibri"/>
                <a:ea typeface="Calibri"/>
                <a:cs typeface="Calibri"/>
                <a:sym typeface="Calibri"/>
              </a:rPr>
              <a:t>-ηγέτες, αφήνοντας ένα έργο χωρίς σαφή κατεύθυνση. Αυτό είναι το σημείο στο οποίο μια συνεργατική μέθοδος αποτυγχάνει</a:t>
            </a:r>
            <a:r>
              <a:rPr lang="en-GB" sz="1500" dirty="0">
                <a:solidFill>
                  <a:schemeClr val="dk1"/>
                </a:solidFill>
                <a:latin typeface="Calibri"/>
                <a:ea typeface="Calibri"/>
                <a:cs typeface="Calibri"/>
                <a:sym typeface="Calibri"/>
              </a:rPr>
              <a:t>.</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lvl="0" algn="just"/>
            <a:r>
              <a:rPr lang="el-GR" sz="1800" dirty="0">
                <a:solidFill>
                  <a:schemeClr val="dk1"/>
                </a:solidFill>
                <a:latin typeface="Calibri"/>
                <a:ea typeface="Calibri"/>
                <a:cs typeface="Calibri"/>
                <a:sym typeface="Calibri"/>
              </a:rPr>
              <a:t>Ωστόσο, αυτό δεν συμβαίνει πάντα και η ομαδική σκέψη είναι συχνά αποτελεσματική. Μια ενισχυτική ομάδα λειτουργεί αρμονικά, με υπαλλήλους που υποστηρίζουν ο ένας τον άλλον σε ένα λιγότερο αγχωτικό περιβάλλον. Ο στόχος του προσωπικού είναι πιο συνεκτικός και η ποιότητα της παραγωγής μιας εταιρείας βελτιώνεται σημαντικά</a:t>
            </a:r>
            <a:r>
              <a:rPr lang="en-GB" sz="1800" dirty="0">
                <a:solidFill>
                  <a:schemeClr val="dk1"/>
                </a:solidFill>
                <a:latin typeface="Calibri"/>
                <a:ea typeface="Calibri"/>
                <a:cs typeface="Calibri"/>
                <a:sym typeface="Calibri"/>
              </a:rPr>
              <a:t>. </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p:txBody>
      </p:sp>
      <p:sp>
        <p:nvSpPr>
          <p:cNvPr id="258" name="Google Shape;258;p13"/>
          <p:cNvSpPr/>
          <p:nvPr/>
        </p:nvSpPr>
        <p:spPr>
          <a:xfrm>
            <a:off x="875909" y="3423920"/>
            <a:ext cx="10296916" cy="914400"/>
          </a:xfrm>
          <a:prstGeom prst="rect">
            <a:avLst/>
          </a:prstGeom>
          <a:no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p14"/>
          <p:cNvSpPr txBox="1"/>
          <p:nvPr/>
        </p:nvSpPr>
        <p:spPr>
          <a:xfrm>
            <a:off x="875910" y="1111415"/>
            <a:ext cx="7693324" cy="461624"/>
          </a:xfrm>
          <a:prstGeom prst="rect">
            <a:avLst/>
          </a:prstGeom>
          <a:noFill/>
          <a:ln>
            <a:noFill/>
          </a:ln>
        </p:spPr>
        <p:txBody>
          <a:bodyPr spcFirstLastPara="1" wrap="square" lIns="91425" tIns="45700" rIns="91425" bIns="45700" anchor="t" anchorCtr="0">
            <a:spAutoFit/>
          </a:bodyPr>
          <a:lstStyle/>
          <a:p>
            <a:pPr lvl="0"/>
            <a:r>
              <a:rPr lang="el-GR" sz="2400" dirty="0">
                <a:solidFill>
                  <a:srgbClr val="21B4A9"/>
                </a:solidFill>
                <a:latin typeface="Calibri"/>
                <a:ea typeface="Calibri"/>
                <a:cs typeface="Calibri"/>
                <a:sym typeface="Calibri"/>
              </a:rPr>
              <a:t>Μέρος</a:t>
            </a:r>
            <a:r>
              <a:rPr lang="en-GB" sz="2400" dirty="0">
                <a:solidFill>
                  <a:srgbClr val="21B4A9"/>
                </a:solidFill>
                <a:latin typeface="Calibri"/>
                <a:ea typeface="Calibri"/>
                <a:cs typeface="Calibri"/>
                <a:sym typeface="Calibri"/>
              </a:rPr>
              <a:t> 2.2: </a:t>
            </a:r>
            <a:r>
              <a:rPr lang="el-GR" sz="2400" dirty="0">
                <a:solidFill>
                  <a:srgbClr val="21B4A9"/>
                </a:solidFill>
                <a:latin typeface="Calibri"/>
                <a:ea typeface="Calibri"/>
                <a:cs typeface="Calibri"/>
                <a:sym typeface="Calibri"/>
              </a:rPr>
              <a:t>Δημιουργία Δικτύου Υποστήριξης</a:t>
            </a:r>
            <a:endParaRPr dirty="0"/>
          </a:p>
        </p:txBody>
      </p:sp>
      <p:sp>
        <p:nvSpPr>
          <p:cNvPr id="265" name="Google Shape;265;p14"/>
          <p:cNvSpPr/>
          <p:nvPr/>
        </p:nvSpPr>
        <p:spPr>
          <a:xfrm>
            <a:off x="875909" y="1736562"/>
            <a:ext cx="10296916" cy="4401164"/>
          </a:xfrm>
          <a:prstGeom prst="rect">
            <a:avLst/>
          </a:prstGeom>
          <a:noFill/>
          <a:ln>
            <a:noFill/>
          </a:ln>
        </p:spPr>
        <p:txBody>
          <a:bodyPr spcFirstLastPara="1" wrap="square" lIns="91425" tIns="45700" rIns="91425" bIns="45700" anchor="t" anchorCtr="0">
            <a:spAutoFit/>
          </a:bodyPr>
          <a:lstStyle/>
          <a:p>
            <a:pPr lvl="0" algn="just"/>
            <a:r>
              <a:rPr lang="el-GR" sz="1800" dirty="0">
                <a:solidFill>
                  <a:schemeClr val="dk1"/>
                </a:solidFill>
                <a:latin typeface="Calibri"/>
                <a:ea typeface="Calibri"/>
                <a:cs typeface="Calibri"/>
                <a:sym typeface="Calibri"/>
              </a:rPr>
              <a:t>Μερικές συμβουλές για τη δημιουργία του απόλυτου δικτύου για την υποστήριξη επιχειρηματικών στόχων είναι, μεταξύ άλλων</a:t>
            </a:r>
            <a:r>
              <a:rPr lang="en-GB" sz="1800" dirty="0">
                <a:solidFill>
                  <a:schemeClr val="dk1"/>
                </a:solidFill>
                <a:latin typeface="Calibri"/>
                <a:ea typeface="Calibri"/>
                <a:cs typeface="Calibri"/>
                <a:sym typeface="Calibri"/>
              </a:rPr>
              <a:t>:</a:t>
            </a:r>
            <a:endParaRPr dirty="0"/>
          </a:p>
          <a:p>
            <a:pPr marL="0" marR="0" lvl="0" indent="0" algn="just" rtl="0">
              <a:spcBef>
                <a:spcPts val="0"/>
              </a:spcBef>
              <a:spcAft>
                <a:spcPts val="0"/>
              </a:spcAft>
              <a:buNone/>
            </a:pPr>
            <a:endParaRPr sz="1000" dirty="0">
              <a:solidFill>
                <a:schemeClr val="dk1"/>
              </a:solidFill>
              <a:latin typeface="Calibri"/>
              <a:ea typeface="Calibri"/>
              <a:cs typeface="Calibri"/>
              <a:sym typeface="Calibri"/>
            </a:endParaRPr>
          </a:p>
          <a:p>
            <a:pPr marL="285750" lvl="0" indent="-285750" algn="just">
              <a:buClr>
                <a:srgbClr val="002060"/>
              </a:buClr>
              <a:buSzPts val="1800"/>
              <a:buFont typeface="Arial"/>
              <a:buChar char="•"/>
            </a:pPr>
            <a:r>
              <a:rPr lang="el-GR" sz="1800" b="1" dirty="0">
                <a:solidFill>
                  <a:srgbClr val="002060"/>
                </a:solidFill>
                <a:latin typeface="Calibri"/>
                <a:ea typeface="Calibri"/>
                <a:cs typeface="Calibri"/>
                <a:sym typeface="Calibri"/>
              </a:rPr>
              <a:t>Εγγραφείτε σε κοινωνικούς συλλόγους</a:t>
            </a:r>
          </a:p>
          <a:p>
            <a:pPr marL="285750" lvl="0" indent="-285750" algn="just">
              <a:buClr>
                <a:srgbClr val="002060"/>
              </a:buClr>
              <a:buSzPts val="1800"/>
              <a:buFont typeface="Arial"/>
              <a:buChar char="•"/>
            </a:pPr>
            <a:endParaRPr lang="el-GR" sz="1800" b="1" dirty="0">
              <a:solidFill>
                <a:srgbClr val="002060"/>
              </a:solidFill>
              <a:latin typeface="Calibri"/>
              <a:ea typeface="Calibri"/>
              <a:cs typeface="Calibri"/>
              <a:sym typeface="Calibri"/>
            </a:endParaRPr>
          </a:p>
          <a:p>
            <a:pPr marL="285750" lvl="0" indent="-285750" algn="just">
              <a:buClr>
                <a:srgbClr val="002060"/>
              </a:buClr>
              <a:buSzPts val="1800"/>
              <a:buFont typeface="Arial"/>
              <a:buChar char="•"/>
            </a:pPr>
            <a:r>
              <a:rPr lang="el-GR" sz="1800" b="1" dirty="0">
                <a:solidFill>
                  <a:srgbClr val="002060"/>
                </a:solidFill>
                <a:latin typeface="Calibri"/>
                <a:ea typeface="Calibri"/>
                <a:cs typeface="Calibri"/>
                <a:sym typeface="Calibri"/>
              </a:rPr>
              <a:t>Εγγραφείτε σε συλλόγους </a:t>
            </a:r>
          </a:p>
          <a:p>
            <a:pPr marL="285750" lvl="0" indent="-285750" algn="just">
              <a:buClr>
                <a:srgbClr val="002060"/>
              </a:buClr>
              <a:buSzPts val="1800"/>
              <a:buFont typeface="Arial"/>
              <a:buChar char="•"/>
            </a:pPr>
            <a:endParaRPr lang="el-GR" sz="1800" b="1" dirty="0">
              <a:solidFill>
                <a:srgbClr val="002060"/>
              </a:solidFill>
              <a:latin typeface="Calibri"/>
              <a:ea typeface="Calibri"/>
              <a:cs typeface="Calibri"/>
              <a:sym typeface="Calibri"/>
            </a:endParaRPr>
          </a:p>
          <a:p>
            <a:pPr marL="285750" lvl="0" indent="-285750" algn="just">
              <a:buClr>
                <a:srgbClr val="002060"/>
              </a:buClr>
              <a:buSzPts val="1800"/>
              <a:buFont typeface="Arial"/>
              <a:buChar char="•"/>
            </a:pPr>
            <a:r>
              <a:rPr lang="el-GR" sz="1800" b="1" dirty="0">
                <a:solidFill>
                  <a:srgbClr val="002060"/>
                </a:solidFill>
                <a:latin typeface="Calibri"/>
                <a:ea typeface="Calibri"/>
                <a:cs typeface="Calibri"/>
                <a:sym typeface="Calibri"/>
              </a:rPr>
              <a:t>Δημιουργήστε μια μικρή ομάδα ομοϊδεατών επιχειρηματιών </a:t>
            </a:r>
          </a:p>
          <a:p>
            <a:pPr marL="285750" lvl="0" indent="-285750" algn="just">
              <a:buClr>
                <a:srgbClr val="002060"/>
              </a:buClr>
              <a:buSzPts val="1800"/>
              <a:buFont typeface="Arial"/>
              <a:buChar char="•"/>
            </a:pPr>
            <a:endParaRPr lang="el-GR" sz="1800" b="1" dirty="0">
              <a:solidFill>
                <a:srgbClr val="002060"/>
              </a:solidFill>
              <a:latin typeface="Calibri"/>
              <a:ea typeface="Calibri"/>
              <a:cs typeface="Calibri"/>
              <a:sym typeface="Calibri"/>
            </a:endParaRPr>
          </a:p>
          <a:p>
            <a:pPr marL="285750" lvl="0" indent="-285750" algn="just">
              <a:buClr>
                <a:srgbClr val="002060"/>
              </a:buClr>
              <a:buSzPts val="1800"/>
              <a:buFont typeface="Arial"/>
              <a:buChar char="•"/>
            </a:pPr>
            <a:r>
              <a:rPr lang="el-GR" sz="1800" b="1" dirty="0">
                <a:solidFill>
                  <a:srgbClr val="002060"/>
                </a:solidFill>
                <a:latin typeface="Calibri"/>
                <a:ea typeface="Calibri"/>
                <a:cs typeface="Calibri"/>
                <a:sym typeface="Calibri"/>
              </a:rPr>
              <a:t>Δημιουργήστε εκδηλώσεις για να γνωρίσετε νέα άτομα</a:t>
            </a:r>
          </a:p>
          <a:p>
            <a:pPr marL="285750" lvl="0" indent="-285750" algn="just">
              <a:buClr>
                <a:srgbClr val="002060"/>
              </a:buClr>
              <a:buSzPts val="1800"/>
              <a:buFont typeface="Arial"/>
              <a:buChar char="•"/>
            </a:pPr>
            <a:endParaRPr lang="el-GR" sz="1800" b="1" dirty="0">
              <a:solidFill>
                <a:srgbClr val="002060"/>
              </a:solidFill>
              <a:latin typeface="Calibri"/>
              <a:ea typeface="Calibri"/>
              <a:cs typeface="Calibri"/>
              <a:sym typeface="Calibri"/>
            </a:endParaRPr>
          </a:p>
          <a:p>
            <a:pPr marL="285750" lvl="0" indent="-285750" algn="just">
              <a:buClr>
                <a:srgbClr val="002060"/>
              </a:buClr>
              <a:buSzPts val="1800"/>
              <a:buFont typeface="Arial"/>
              <a:buChar char="•"/>
            </a:pPr>
            <a:r>
              <a:rPr lang="el-GR" sz="1800" b="1" dirty="0">
                <a:solidFill>
                  <a:srgbClr val="002060"/>
                </a:solidFill>
                <a:latin typeface="Calibri"/>
                <a:ea typeface="Calibri"/>
                <a:cs typeface="Calibri"/>
                <a:sym typeface="Calibri"/>
              </a:rPr>
              <a:t>Συμμετοχή σε συνέδρια και πάνελ</a:t>
            </a:r>
          </a:p>
          <a:p>
            <a:pPr marL="285750" lvl="0" indent="-285750" algn="just">
              <a:buClr>
                <a:srgbClr val="002060"/>
              </a:buClr>
              <a:buSzPts val="1800"/>
              <a:buFont typeface="Arial"/>
              <a:buChar char="•"/>
            </a:pPr>
            <a:endParaRPr lang="el-GR" sz="1800" b="1" dirty="0">
              <a:solidFill>
                <a:srgbClr val="002060"/>
              </a:solidFill>
              <a:latin typeface="Calibri"/>
              <a:ea typeface="Calibri"/>
              <a:cs typeface="Calibri"/>
              <a:sym typeface="Calibri"/>
            </a:endParaRPr>
          </a:p>
          <a:p>
            <a:pPr marL="285750" lvl="0" indent="-285750" algn="just">
              <a:buClr>
                <a:srgbClr val="002060"/>
              </a:buClr>
              <a:buSzPts val="1800"/>
              <a:buFont typeface="Arial"/>
              <a:buChar char="•"/>
            </a:pPr>
            <a:r>
              <a:rPr lang="el-GR" sz="1800" b="1" dirty="0">
                <a:solidFill>
                  <a:srgbClr val="002060"/>
                </a:solidFill>
                <a:latin typeface="Calibri"/>
                <a:ea typeface="Calibri"/>
                <a:cs typeface="Calibri"/>
                <a:sym typeface="Calibri"/>
              </a:rPr>
              <a:t>Δημιουργήστε συμμαχίες και συνεργασίες</a:t>
            </a:r>
          </a:p>
          <a:p>
            <a:pPr marL="285750" marR="0" lvl="0" indent="-285750" algn="just" rtl="0">
              <a:spcBef>
                <a:spcPts val="0"/>
              </a:spcBef>
              <a:spcAft>
                <a:spcPts val="0"/>
              </a:spcAft>
              <a:buClr>
                <a:srgbClr val="002060"/>
              </a:buClr>
              <a:buSzPts val="1800"/>
              <a:buFont typeface="Arial"/>
              <a:buChar char="•"/>
            </a:pPr>
            <a:endParaRPr sz="1800" b="1" dirty="0">
              <a:solidFill>
                <a:srgbClr val="002060"/>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p:txBody>
      </p:sp>
      <p:sp>
        <p:nvSpPr>
          <p:cNvPr id="5" name="Google Shape;256;p13">
            <a:extLst>
              <a:ext uri="{FF2B5EF4-FFF2-40B4-BE49-F238E27FC236}">
                <a16:creationId xmlns:a16="http://schemas.microsoft.com/office/drawing/2014/main" id="{E1E62081-B560-4236-B560-6216040E28DB}"/>
              </a:ext>
            </a:extLst>
          </p:cNvPr>
          <p:cNvSpPr txBox="1"/>
          <p:nvPr/>
        </p:nvSpPr>
        <p:spPr>
          <a:xfrm>
            <a:off x="762529" y="579940"/>
            <a:ext cx="9356660" cy="523180"/>
          </a:xfrm>
          <a:prstGeom prst="rect">
            <a:avLst/>
          </a:prstGeom>
          <a:noFill/>
          <a:ln>
            <a:noFill/>
          </a:ln>
        </p:spPr>
        <p:txBody>
          <a:bodyPr spcFirstLastPara="1" wrap="square" lIns="91425" tIns="45700" rIns="91425" bIns="45700" anchor="t" anchorCtr="0">
            <a:spAutoFit/>
          </a:bodyPr>
          <a:lstStyle/>
          <a:p>
            <a:pPr lvl="0"/>
            <a:r>
              <a:rPr lang="el-GR" sz="2800" b="1" dirty="0">
                <a:solidFill>
                  <a:srgbClr val="FAB632"/>
                </a:solidFill>
                <a:latin typeface="Calibri"/>
                <a:ea typeface="Calibri"/>
                <a:cs typeface="Calibri"/>
                <a:sym typeface="Calibri"/>
              </a:rPr>
              <a:t>Ενότητα</a:t>
            </a:r>
            <a:r>
              <a:rPr lang="en-GB" sz="2800" b="1" dirty="0">
                <a:solidFill>
                  <a:srgbClr val="FAB632"/>
                </a:solidFill>
                <a:latin typeface="Calibri"/>
                <a:ea typeface="Calibri"/>
                <a:cs typeface="Calibri"/>
                <a:sym typeface="Calibri"/>
              </a:rPr>
              <a:t> 2: </a:t>
            </a:r>
            <a:r>
              <a:rPr lang="el-GR" sz="2800" b="1" dirty="0">
                <a:solidFill>
                  <a:srgbClr val="FAB632"/>
                </a:solidFill>
                <a:latin typeface="Calibri"/>
                <a:ea typeface="Calibri"/>
                <a:cs typeface="Calibri"/>
                <a:sym typeface="Calibri"/>
              </a:rPr>
              <a:t>Γνώση της Αγοράς και του Πελατολογίου</a:t>
            </a:r>
            <a:r>
              <a:rPr lang="en-GB" sz="2800" b="1" dirty="0">
                <a:solidFill>
                  <a:srgbClr val="FAB632"/>
                </a:solidFill>
                <a:latin typeface="Calibri"/>
                <a:ea typeface="Calibri"/>
                <a:cs typeface="Calibri"/>
                <a:sym typeface="Calibri"/>
              </a:rPr>
              <a:t>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9"/>
        <p:cNvGrpSpPr/>
        <p:nvPr/>
      </p:nvGrpSpPr>
      <p:grpSpPr>
        <a:xfrm>
          <a:off x="0" y="0"/>
          <a:ext cx="0" cy="0"/>
          <a:chOff x="0" y="0"/>
          <a:chExt cx="0" cy="0"/>
        </a:xfrm>
      </p:grpSpPr>
      <p:sp>
        <p:nvSpPr>
          <p:cNvPr id="270" name="Google Shape;270;p15"/>
          <p:cNvSpPr txBox="1"/>
          <p:nvPr/>
        </p:nvSpPr>
        <p:spPr>
          <a:xfrm>
            <a:off x="762528" y="579940"/>
            <a:ext cx="11240785" cy="523180"/>
          </a:xfrm>
          <a:prstGeom prst="rect">
            <a:avLst/>
          </a:prstGeom>
          <a:noFill/>
          <a:ln>
            <a:noFill/>
          </a:ln>
        </p:spPr>
        <p:txBody>
          <a:bodyPr spcFirstLastPara="1" wrap="square" lIns="91425" tIns="45700" rIns="91425" bIns="45700" anchor="t" anchorCtr="0">
            <a:spAutoFit/>
          </a:bodyPr>
          <a:lstStyle/>
          <a:p>
            <a:pPr lvl="0"/>
            <a:r>
              <a:rPr lang="el-GR" sz="2800" b="1" dirty="0">
                <a:solidFill>
                  <a:srgbClr val="FAB632"/>
                </a:solidFill>
                <a:latin typeface="Calibri"/>
                <a:ea typeface="Calibri"/>
                <a:cs typeface="Calibri"/>
                <a:sym typeface="Calibri"/>
              </a:rPr>
              <a:t>Ενότητα</a:t>
            </a:r>
            <a:r>
              <a:rPr lang="en-GB" sz="2800" b="1" dirty="0">
                <a:solidFill>
                  <a:srgbClr val="FAB632"/>
                </a:solidFill>
                <a:latin typeface="Calibri"/>
                <a:ea typeface="Calibri"/>
                <a:cs typeface="Calibri"/>
                <a:sym typeface="Calibri"/>
              </a:rPr>
              <a:t> 3: </a:t>
            </a:r>
            <a:r>
              <a:rPr lang="el-GR" sz="2800" b="1" dirty="0">
                <a:solidFill>
                  <a:srgbClr val="FAB632"/>
                </a:solidFill>
                <a:latin typeface="Calibri"/>
                <a:ea typeface="Calibri"/>
                <a:cs typeface="Calibri"/>
                <a:sym typeface="Calibri"/>
              </a:rPr>
              <a:t>Σχεδιασμός και Επικύρωση Προϊόντων και Υπηρεσιών</a:t>
            </a:r>
            <a:endParaRPr dirty="0"/>
          </a:p>
        </p:txBody>
      </p:sp>
      <p:sp>
        <p:nvSpPr>
          <p:cNvPr id="271" name="Google Shape;271;p15"/>
          <p:cNvSpPr txBox="1"/>
          <p:nvPr/>
        </p:nvSpPr>
        <p:spPr>
          <a:xfrm>
            <a:off x="875910" y="1111415"/>
            <a:ext cx="7693324" cy="461665"/>
          </a:xfrm>
          <a:prstGeom prst="rect">
            <a:avLst/>
          </a:prstGeom>
          <a:noFill/>
          <a:ln>
            <a:noFill/>
          </a:ln>
        </p:spPr>
        <p:txBody>
          <a:bodyPr spcFirstLastPara="1" wrap="square" lIns="91425" tIns="45700" rIns="91425" bIns="45700" anchor="t" anchorCtr="0">
            <a:spAutoFit/>
          </a:bodyPr>
          <a:lstStyle/>
          <a:p>
            <a:pPr lvl="0"/>
            <a:r>
              <a:rPr lang="el-GR" sz="2400" dirty="0">
                <a:solidFill>
                  <a:srgbClr val="21B4A9"/>
                </a:solidFill>
                <a:latin typeface="Calibri"/>
                <a:ea typeface="Calibri"/>
                <a:cs typeface="Calibri"/>
                <a:sym typeface="Calibri"/>
              </a:rPr>
              <a:t>Εισαγωγή</a:t>
            </a:r>
            <a:endParaRPr sz="2400" dirty="0">
              <a:solidFill>
                <a:srgbClr val="21B4A9"/>
              </a:solidFill>
              <a:latin typeface="Calibri"/>
              <a:ea typeface="Calibri"/>
              <a:cs typeface="Calibri"/>
              <a:sym typeface="Calibri"/>
            </a:endParaRPr>
          </a:p>
        </p:txBody>
      </p:sp>
      <p:sp>
        <p:nvSpPr>
          <p:cNvPr id="272" name="Google Shape;272;p15"/>
          <p:cNvSpPr/>
          <p:nvPr/>
        </p:nvSpPr>
        <p:spPr>
          <a:xfrm>
            <a:off x="875909" y="1736562"/>
            <a:ext cx="10296916" cy="3293169"/>
          </a:xfrm>
          <a:prstGeom prst="rect">
            <a:avLst/>
          </a:prstGeom>
          <a:noFill/>
          <a:ln>
            <a:noFill/>
          </a:ln>
        </p:spPr>
        <p:txBody>
          <a:bodyPr spcFirstLastPara="1" wrap="square" lIns="91425" tIns="45700" rIns="91425" bIns="45700" anchor="t" anchorCtr="0">
            <a:spAutoFit/>
          </a:bodyPr>
          <a:lstStyle/>
          <a:p>
            <a:pPr lvl="0" algn="just"/>
            <a:r>
              <a:rPr lang="el-GR" sz="1800" dirty="0">
                <a:solidFill>
                  <a:schemeClr val="dk1"/>
                </a:solidFill>
                <a:latin typeface="Calibri"/>
                <a:ea typeface="Calibri"/>
                <a:cs typeface="Calibri"/>
                <a:sym typeface="Calibri"/>
              </a:rPr>
              <a:t>Το εισόδημα που δημιουργείται από προϊόντα και υπηρεσίες τροφοδοτεί μια επιχείρηση. Επειδή βρίσκονται στο επίκεντρο των εταιρικών διαδικασιών, είναι σημαντικό να τα σχεδιάζουμε με σκέψη και στρατηγική.</a:t>
            </a:r>
          </a:p>
          <a:p>
            <a:pPr lvl="0" algn="just"/>
            <a:endParaRPr lang="el-GR" sz="1800" dirty="0">
              <a:solidFill>
                <a:schemeClr val="dk1"/>
              </a:solidFill>
              <a:latin typeface="Calibri"/>
              <a:ea typeface="Calibri"/>
              <a:cs typeface="Calibri"/>
              <a:sym typeface="Calibri"/>
            </a:endParaRPr>
          </a:p>
          <a:p>
            <a:pPr lvl="0" algn="just"/>
            <a:r>
              <a:rPr lang="el-GR" sz="1800" dirty="0">
                <a:solidFill>
                  <a:schemeClr val="dk1"/>
                </a:solidFill>
                <a:latin typeface="Calibri"/>
                <a:ea typeface="Calibri"/>
                <a:cs typeface="Calibri"/>
                <a:sym typeface="Calibri"/>
              </a:rPr>
              <a:t>Ο συντονισμός και η ανάμειξη ανθρώπων, επικοινωνίας και υλικών στοιχείων για τη δημιουργία εξαιρετικών υπηρεσιών είναι γνωστός ως σχεδιασμός υπηρεσιών.</a:t>
            </a:r>
          </a:p>
          <a:p>
            <a:pPr lvl="0" algn="just"/>
            <a:endParaRPr lang="el-GR" sz="1800" dirty="0">
              <a:solidFill>
                <a:schemeClr val="dk1"/>
              </a:solidFill>
              <a:latin typeface="Calibri"/>
              <a:ea typeface="Calibri"/>
              <a:cs typeface="Calibri"/>
              <a:sym typeface="Calibri"/>
            </a:endParaRPr>
          </a:p>
          <a:p>
            <a:pPr lvl="0" algn="just"/>
            <a:r>
              <a:rPr lang="el-GR" sz="1800" dirty="0">
                <a:solidFill>
                  <a:schemeClr val="dk1"/>
                </a:solidFill>
                <a:latin typeface="Calibri"/>
                <a:ea typeface="Calibri"/>
                <a:cs typeface="Calibri"/>
                <a:sym typeface="Calibri"/>
              </a:rPr>
              <a:t>Ο σχεδιασμός προϊόντων είναι η διαδικασία μετατροπής των ιδεών σε πραγματικά και πρακτικά αντικείμενα, συνδυάζοντας τις κατασκευαστικές ικανότητες με την τεχνογνωσία του προϊόντος και της εμπορίας.</a:t>
            </a: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0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p16"/>
          <p:cNvSpPr txBox="1"/>
          <p:nvPr/>
        </p:nvSpPr>
        <p:spPr>
          <a:xfrm>
            <a:off x="875910" y="1111415"/>
            <a:ext cx="7693324" cy="461665"/>
          </a:xfrm>
          <a:prstGeom prst="rect">
            <a:avLst/>
          </a:prstGeom>
          <a:noFill/>
          <a:ln>
            <a:noFill/>
          </a:ln>
        </p:spPr>
        <p:txBody>
          <a:bodyPr spcFirstLastPara="1" wrap="square" lIns="91425" tIns="45700" rIns="91425" bIns="45700" anchor="t" anchorCtr="0">
            <a:spAutoFit/>
          </a:bodyPr>
          <a:lstStyle/>
          <a:p>
            <a:pPr lvl="0"/>
            <a:r>
              <a:rPr lang="el-GR" sz="2400" dirty="0">
                <a:solidFill>
                  <a:srgbClr val="21B4A9"/>
                </a:solidFill>
                <a:latin typeface="Calibri"/>
                <a:ea typeface="Calibri"/>
                <a:cs typeface="Calibri"/>
                <a:sym typeface="Calibri"/>
              </a:rPr>
              <a:t>Μέρος</a:t>
            </a:r>
            <a:r>
              <a:rPr lang="en-GB" sz="2400" dirty="0">
                <a:solidFill>
                  <a:srgbClr val="21B4A9"/>
                </a:solidFill>
                <a:latin typeface="Calibri"/>
                <a:ea typeface="Calibri"/>
                <a:cs typeface="Calibri"/>
                <a:sym typeface="Calibri"/>
              </a:rPr>
              <a:t> 3.1: Design Thinking &amp; Design Sprint </a:t>
            </a:r>
            <a:endParaRPr dirty="0"/>
          </a:p>
        </p:txBody>
      </p:sp>
      <p:sp>
        <p:nvSpPr>
          <p:cNvPr id="279" name="Google Shape;279;p16"/>
          <p:cNvSpPr/>
          <p:nvPr/>
        </p:nvSpPr>
        <p:spPr>
          <a:xfrm>
            <a:off x="875909" y="1736562"/>
            <a:ext cx="10296916" cy="3570168"/>
          </a:xfrm>
          <a:prstGeom prst="rect">
            <a:avLst/>
          </a:prstGeom>
          <a:noFill/>
          <a:ln>
            <a:noFill/>
          </a:ln>
        </p:spPr>
        <p:txBody>
          <a:bodyPr spcFirstLastPara="1" wrap="square" lIns="91425" tIns="45700" rIns="91425" bIns="45700" anchor="t" anchorCtr="0">
            <a:spAutoFit/>
          </a:bodyPr>
          <a:lstStyle/>
          <a:p>
            <a:pPr marL="285750" lvl="0" indent="-285750" algn="just">
              <a:buClr>
                <a:srgbClr val="002060"/>
              </a:buClr>
              <a:buSzPts val="1800"/>
              <a:buFont typeface="Arial"/>
              <a:buChar char="•"/>
            </a:pPr>
            <a:r>
              <a:rPr lang="el-GR" sz="1800" dirty="0">
                <a:latin typeface="Calibri"/>
                <a:ea typeface="Calibri"/>
                <a:cs typeface="Calibri"/>
                <a:sym typeface="Calibri"/>
              </a:rPr>
              <a:t>Το </a:t>
            </a:r>
            <a:r>
              <a:rPr lang="en-GB" sz="1800" b="1" dirty="0">
                <a:solidFill>
                  <a:srgbClr val="002060"/>
                </a:solidFill>
                <a:latin typeface="Calibri"/>
                <a:ea typeface="Calibri"/>
                <a:cs typeface="Calibri"/>
                <a:sym typeface="Calibri"/>
              </a:rPr>
              <a:t>Design Thinking </a:t>
            </a:r>
            <a:r>
              <a:rPr lang="el-GR" sz="1800" dirty="0">
                <a:latin typeface="Calibri"/>
                <a:ea typeface="Calibri"/>
                <a:cs typeface="Calibri"/>
                <a:sym typeface="Calibri"/>
              </a:rPr>
              <a:t>είναι μια διαδικασία ή μια προσέγγιση για την επίλυση επιχειρηματικών προβλημάτων που ξεκινά με τον καταναλωτή. Η σχεδιαστική σκέψη πηγάζει από την ιδέα ότι το να είσαι ανθρωποκεντρικός είναι ο πιο αποτελεσματικός τρόπος για να δημιουργήσεις προϊόντα που πραγματικά θέλουν οι άνθρωποι. Μαζί με την εστίαση στους καταναλωτές, η σχεδιαστική σκέψη ενθαρρύνει τη δημιουργία πρωτοτύπων και τις δοκιμές</a:t>
            </a:r>
            <a:r>
              <a:rPr lang="en-GB" sz="1800" dirty="0">
                <a:solidFill>
                  <a:srgbClr val="000000"/>
                </a:solidFill>
                <a:latin typeface="Calibri"/>
                <a:ea typeface="Calibri"/>
                <a:cs typeface="Calibri"/>
                <a:sym typeface="Calibri"/>
              </a:rPr>
              <a:t>. </a:t>
            </a:r>
            <a:endParaRPr dirty="0"/>
          </a:p>
          <a:p>
            <a:pPr marL="285750" marR="0" lvl="0" indent="-171450" algn="l" rtl="0">
              <a:spcBef>
                <a:spcPts val="0"/>
              </a:spcBef>
              <a:spcAft>
                <a:spcPts val="0"/>
              </a:spcAft>
              <a:buClr>
                <a:schemeClr val="dk1"/>
              </a:buClr>
              <a:buSzPts val="1800"/>
              <a:buFont typeface="Arial"/>
              <a:buNone/>
            </a:pPr>
            <a:endParaRPr sz="1800" dirty="0">
              <a:solidFill>
                <a:srgbClr val="000000"/>
              </a:solidFill>
              <a:latin typeface="Calibri"/>
              <a:ea typeface="Calibri"/>
              <a:cs typeface="Calibri"/>
              <a:sym typeface="Calibri"/>
            </a:endParaRPr>
          </a:p>
          <a:p>
            <a:pPr marL="285750" lvl="0" indent="-285750" algn="just">
              <a:buClr>
                <a:srgbClr val="002060"/>
              </a:buClr>
              <a:buSzPts val="1800"/>
              <a:buFont typeface="Arial"/>
              <a:buChar char="•"/>
            </a:pPr>
            <a:r>
              <a:rPr lang="el-GR" sz="1800" dirty="0">
                <a:latin typeface="Calibri"/>
                <a:ea typeface="Calibri"/>
                <a:cs typeface="Calibri"/>
                <a:sym typeface="Calibri"/>
              </a:rPr>
              <a:t>Τα </a:t>
            </a:r>
            <a:r>
              <a:rPr lang="en-GB" sz="1800" b="1" dirty="0">
                <a:solidFill>
                  <a:srgbClr val="002060"/>
                </a:solidFill>
                <a:latin typeface="Calibri"/>
                <a:ea typeface="Calibri"/>
                <a:cs typeface="Calibri"/>
                <a:sym typeface="Calibri"/>
              </a:rPr>
              <a:t>Design Sprints </a:t>
            </a:r>
            <a:r>
              <a:rPr lang="el-GR" sz="1800" dirty="0">
                <a:latin typeface="Calibri"/>
                <a:ea typeface="Calibri"/>
                <a:cs typeface="Calibri"/>
                <a:sym typeface="Calibri"/>
              </a:rPr>
              <a:t>είναι ένας πενθήμερος καθοριστικός τρόπος για την επίλυση μιας επιχειρηματικής πρόκλησης. Η προσέγγιση δημιουργήθηκε στο </a:t>
            </a:r>
            <a:r>
              <a:rPr lang="el-GR" sz="1800" dirty="0" err="1">
                <a:latin typeface="Calibri"/>
                <a:ea typeface="Calibri"/>
                <a:cs typeface="Calibri"/>
                <a:sym typeface="Calibri"/>
              </a:rPr>
              <a:t>Google</a:t>
            </a:r>
            <a:r>
              <a:rPr lang="el-GR" sz="1800" dirty="0">
                <a:latin typeface="Calibri"/>
                <a:ea typeface="Calibri"/>
                <a:cs typeface="Calibri"/>
                <a:sym typeface="Calibri"/>
              </a:rPr>
              <a:t> </a:t>
            </a:r>
            <a:r>
              <a:rPr lang="el-GR" sz="1800" dirty="0" err="1">
                <a:latin typeface="Calibri"/>
                <a:ea typeface="Calibri"/>
                <a:cs typeface="Calibri"/>
                <a:sym typeface="Calibri"/>
              </a:rPr>
              <a:t>Ventures</a:t>
            </a:r>
            <a:r>
              <a:rPr lang="el-GR" sz="1800" dirty="0">
                <a:latin typeface="Calibri"/>
                <a:ea typeface="Calibri"/>
                <a:cs typeface="Calibri"/>
                <a:sym typeface="Calibri"/>
              </a:rPr>
              <a:t> και αργότερα τεκμηριώθηκε στο βιβλίο </a:t>
            </a:r>
            <a:r>
              <a:rPr lang="el-GR" sz="1800" dirty="0" err="1">
                <a:latin typeface="Calibri"/>
                <a:ea typeface="Calibri"/>
                <a:cs typeface="Calibri"/>
                <a:sym typeface="Calibri"/>
              </a:rPr>
              <a:t>Sprint</a:t>
            </a:r>
            <a:r>
              <a:rPr lang="el-GR" sz="1800" dirty="0">
                <a:latin typeface="Calibri"/>
                <a:ea typeface="Calibri"/>
                <a:cs typeface="Calibri"/>
                <a:sym typeface="Calibri"/>
              </a:rPr>
              <a:t>. Το </a:t>
            </a:r>
            <a:r>
              <a:rPr lang="el-GR" sz="1800" dirty="0" err="1">
                <a:latin typeface="Calibri"/>
                <a:ea typeface="Calibri"/>
                <a:cs typeface="Calibri"/>
                <a:sym typeface="Calibri"/>
              </a:rPr>
              <a:t>Design</a:t>
            </a:r>
            <a:r>
              <a:rPr lang="el-GR" sz="1800" dirty="0">
                <a:latin typeface="Calibri"/>
                <a:ea typeface="Calibri"/>
                <a:cs typeface="Calibri"/>
                <a:sym typeface="Calibri"/>
              </a:rPr>
              <a:t> </a:t>
            </a:r>
            <a:r>
              <a:rPr lang="el-GR" sz="1800" dirty="0" err="1">
                <a:latin typeface="Calibri"/>
                <a:ea typeface="Calibri"/>
                <a:cs typeface="Calibri"/>
                <a:sym typeface="Calibri"/>
              </a:rPr>
              <a:t>Sprint</a:t>
            </a:r>
            <a:r>
              <a:rPr lang="el-GR" sz="1800" dirty="0">
                <a:latin typeface="Calibri"/>
                <a:ea typeface="Calibri"/>
                <a:cs typeface="Calibri"/>
                <a:sym typeface="Calibri"/>
              </a:rPr>
              <a:t> λαμβάνει μεθοδολογίες εμπνευσμένες από τη σχεδιαστική σκέψη και τις συμπιέζει σε μια ολοκληρωμένη μεθοδολογία που μια ομάδα μπορεί να ολοκληρώσει μόνο σε μία εβδομάδα</a:t>
            </a:r>
            <a:r>
              <a:rPr lang="en-GB" sz="1800" dirty="0">
                <a:solidFill>
                  <a:srgbClr val="000000"/>
                </a:solidFill>
                <a:latin typeface="Calibri"/>
                <a:ea typeface="Calibri"/>
                <a:cs typeface="Calibri"/>
                <a:sym typeface="Calibri"/>
              </a:rPr>
              <a:t>.</a:t>
            </a:r>
            <a:endParaRPr dirty="0"/>
          </a:p>
          <a:p>
            <a:pPr marL="0" marR="0" lvl="0" indent="0" algn="just" rtl="0">
              <a:spcBef>
                <a:spcPts val="0"/>
              </a:spcBef>
              <a:spcAft>
                <a:spcPts val="0"/>
              </a:spcAft>
              <a:buNone/>
            </a:pPr>
            <a:endParaRPr sz="10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p:txBody>
      </p:sp>
      <p:sp>
        <p:nvSpPr>
          <p:cNvPr id="5" name="Google Shape;270;p15">
            <a:extLst>
              <a:ext uri="{FF2B5EF4-FFF2-40B4-BE49-F238E27FC236}">
                <a16:creationId xmlns:a16="http://schemas.microsoft.com/office/drawing/2014/main" id="{331E5912-5CDF-449B-8261-534C4D5284B5}"/>
              </a:ext>
            </a:extLst>
          </p:cNvPr>
          <p:cNvSpPr txBox="1"/>
          <p:nvPr/>
        </p:nvSpPr>
        <p:spPr>
          <a:xfrm>
            <a:off x="762528" y="579940"/>
            <a:ext cx="11240785" cy="523180"/>
          </a:xfrm>
          <a:prstGeom prst="rect">
            <a:avLst/>
          </a:prstGeom>
          <a:noFill/>
          <a:ln>
            <a:noFill/>
          </a:ln>
        </p:spPr>
        <p:txBody>
          <a:bodyPr spcFirstLastPara="1" wrap="square" lIns="91425" tIns="45700" rIns="91425" bIns="45700" anchor="t" anchorCtr="0">
            <a:spAutoFit/>
          </a:bodyPr>
          <a:lstStyle/>
          <a:p>
            <a:pPr lvl="0"/>
            <a:r>
              <a:rPr lang="el-GR" sz="2800" b="1" dirty="0">
                <a:solidFill>
                  <a:srgbClr val="FAB632"/>
                </a:solidFill>
                <a:latin typeface="Calibri"/>
                <a:ea typeface="Calibri"/>
                <a:cs typeface="Calibri"/>
                <a:sym typeface="Calibri"/>
              </a:rPr>
              <a:t>Ενότητα</a:t>
            </a:r>
            <a:r>
              <a:rPr lang="en-GB" sz="2800" b="1" dirty="0">
                <a:solidFill>
                  <a:srgbClr val="FAB632"/>
                </a:solidFill>
                <a:latin typeface="Calibri"/>
                <a:ea typeface="Calibri"/>
                <a:cs typeface="Calibri"/>
                <a:sym typeface="Calibri"/>
              </a:rPr>
              <a:t> 3: </a:t>
            </a:r>
            <a:r>
              <a:rPr lang="el-GR" sz="2800" b="1" dirty="0">
                <a:solidFill>
                  <a:srgbClr val="FAB632"/>
                </a:solidFill>
                <a:latin typeface="Calibri"/>
                <a:ea typeface="Calibri"/>
                <a:cs typeface="Calibri"/>
                <a:sym typeface="Calibri"/>
              </a:rPr>
              <a:t>Σχεδιασμός και Επικύρωση Προϊόντων και Υπηρεσιών</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3"/>
        <p:cNvGrpSpPr/>
        <p:nvPr/>
      </p:nvGrpSpPr>
      <p:grpSpPr>
        <a:xfrm>
          <a:off x="0" y="0"/>
          <a:ext cx="0" cy="0"/>
          <a:chOff x="0" y="0"/>
          <a:chExt cx="0" cy="0"/>
        </a:xfrm>
      </p:grpSpPr>
      <p:sp>
        <p:nvSpPr>
          <p:cNvPr id="284" name="Google Shape;284;p17"/>
          <p:cNvSpPr txBox="1"/>
          <p:nvPr/>
        </p:nvSpPr>
        <p:spPr>
          <a:xfrm>
            <a:off x="875910" y="1111415"/>
            <a:ext cx="7693324" cy="461665"/>
          </a:xfrm>
          <a:prstGeom prst="rect">
            <a:avLst/>
          </a:prstGeom>
          <a:noFill/>
          <a:ln>
            <a:noFill/>
          </a:ln>
        </p:spPr>
        <p:txBody>
          <a:bodyPr spcFirstLastPara="1" wrap="square" lIns="91425" tIns="45700" rIns="91425" bIns="45700" anchor="t" anchorCtr="0">
            <a:spAutoFit/>
          </a:bodyPr>
          <a:lstStyle/>
          <a:p>
            <a:pPr lvl="0"/>
            <a:r>
              <a:rPr lang="el-GR" sz="2400" dirty="0">
                <a:solidFill>
                  <a:srgbClr val="21B4A9"/>
                </a:solidFill>
                <a:latin typeface="Calibri"/>
                <a:ea typeface="Calibri"/>
                <a:cs typeface="Calibri"/>
                <a:sym typeface="Calibri"/>
              </a:rPr>
              <a:t>Μέρος</a:t>
            </a:r>
            <a:r>
              <a:rPr lang="en-GB" sz="2400" dirty="0">
                <a:solidFill>
                  <a:srgbClr val="21B4A9"/>
                </a:solidFill>
                <a:latin typeface="Calibri"/>
                <a:ea typeface="Calibri"/>
                <a:cs typeface="Calibri"/>
                <a:sym typeface="Calibri"/>
              </a:rPr>
              <a:t> 3.2: </a:t>
            </a:r>
            <a:r>
              <a:rPr lang="el-GR" sz="2400" dirty="0">
                <a:solidFill>
                  <a:srgbClr val="21B4A9"/>
                </a:solidFill>
                <a:latin typeface="Calibri"/>
                <a:ea typeface="Calibri"/>
                <a:cs typeface="Calibri"/>
                <a:sym typeface="Calibri"/>
              </a:rPr>
              <a:t>Δοκιμή Αγοράς</a:t>
            </a:r>
            <a:endParaRPr dirty="0"/>
          </a:p>
        </p:txBody>
      </p:sp>
      <p:sp>
        <p:nvSpPr>
          <p:cNvPr id="286" name="Google Shape;286;p17"/>
          <p:cNvSpPr/>
          <p:nvPr/>
        </p:nvSpPr>
        <p:spPr>
          <a:xfrm>
            <a:off x="875909" y="1736562"/>
            <a:ext cx="10296916" cy="2462213"/>
          </a:xfrm>
          <a:prstGeom prst="rect">
            <a:avLst/>
          </a:prstGeom>
          <a:noFill/>
          <a:ln>
            <a:noFill/>
          </a:ln>
        </p:spPr>
        <p:txBody>
          <a:bodyPr spcFirstLastPara="1" wrap="square" lIns="91425" tIns="45700" rIns="91425" bIns="45700" anchor="t" anchorCtr="0">
            <a:spAutoFit/>
          </a:bodyPr>
          <a:lstStyle/>
          <a:p>
            <a:pPr lvl="0" algn="just"/>
            <a:r>
              <a:rPr lang="el-GR" sz="1800" dirty="0">
                <a:latin typeface="Calibri"/>
                <a:ea typeface="Calibri"/>
                <a:cs typeface="Calibri"/>
                <a:sym typeface="Calibri"/>
              </a:rPr>
              <a:t>H Δοκιμή Αγοράς είναι ένα πείραμα που πραγματοποιείται πριν από την εμπορευματοποίηση (κυκλοφορία) ενός νέου προϊόντος για τον προσδιορισμό των στοιχείων του προϊόντος, όπως</a:t>
            </a:r>
            <a:r>
              <a:rPr lang="en-GB" sz="1800" dirty="0">
                <a:solidFill>
                  <a:srgbClr val="000000"/>
                </a:solidFill>
                <a:latin typeface="Calibri"/>
                <a:ea typeface="Calibri"/>
                <a:cs typeface="Calibri"/>
                <a:sym typeface="Calibri"/>
              </a:rPr>
              <a:t>:</a:t>
            </a:r>
            <a:endParaRPr dirty="0"/>
          </a:p>
          <a:p>
            <a:pPr marL="0" marR="0" lvl="0" indent="0" algn="just" rtl="0">
              <a:spcBef>
                <a:spcPts val="0"/>
              </a:spcBef>
              <a:spcAft>
                <a:spcPts val="0"/>
              </a:spcAft>
              <a:buNone/>
            </a:pPr>
            <a:endParaRPr sz="1800" dirty="0">
              <a:solidFill>
                <a:srgbClr val="000000"/>
              </a:solidFill>
              <a:latin typeface="Calibri"/>
              <a:ea typeface="Calibri"/>
              <a:cs typeface="Calibri"/>
              <a:sym typeface="Calibri"/>
            </a:endParaRPr>
          </a:p>
          <a:p>
            <a:pPr marL="285750" lvl="0" indent="-285750" algn="just">
              <a:buSzPts val="1800"/>
              <a:buFont typeface="Noto Sans Symbols"/>
              <a:buChar char="✔"/>
            </a:pPr>
            <a:r>
              <a:rPr lang="el-GR" sz="1800" dirty="0">
                <a:latin typeface="Calibri"/>
                <a:ea typeface="Calibri"/>
                <a:cs typeface="Calibri"/>
                <a:sym typeface="Calibri"/>
              </a:rPr>
              <a:t>Είναι το προϊόν το σωστό; </a:t>
            </a:r>
            <a:endParaRPr dirty="0"/>
          </a:p>
          <a:p>
            <a:pPr marL="285750" lvl="0" indent="-285750" algn="just">
              <a:buSzPts val="1800"/>
              <a:buFont typeface="Noto Sans Symbols"/>
              <a:buChar char="✔"/>
            </a:pPr>
            <a:r>
              <a:rPr lang="el-GR" sz="1800" dirty="0">
                <a:latin typeface="Calibri"/>
                <a:ea typeface="Calibri"/>
                <a:cs typeface="Calibri"/>
                <a:sym typeface="Calibri"/>
              </a:rPr>
              <a:t>Είναι το προϊόν σε λογική τιμή; </a:t>
            </a:r>
            <a:endParaRPr dirty="0"/>
          </a:p>
          <a:p>
            <a:pPr marL="0" marR="0" lvl="0" indent="0" algn="just" rtl="0">
              <a:spcBef>
                <a:spcPts val="0"/>
              </a:spcBef>
              <a:spcAft>
                <a:spcPts val="0"/>
              </a:spcAft>
              <a:buNone/>
            </a:pPr>
            <a:endParaRPr sz="1800" dirty="0">
              <a:solidFill>
                <a:srgbClr val="000000"/>
              </a:solidFill>
              <a:latin typeface="Calibri"/>
              <a:ea typeface="Calibri"/>
              <a:cs typeface="Calibri"/>
              <a:sym typeface="Calibri"/>
            </a:endParaRPr>
          </a:p>
          <a:p>
            <a:pPr lvl="0" algn="just"/>
            <a:r>
              <a:rPr lang="el-GR" sz="1800" dirty="0">
                <a:latin typeface="Calibri"/>
                <a:ea typeface="Calibri"/>
                <a:cs typeface="Calibri"/>
                <a:sym typeface="Calibri"/>
              </a:rPr>
              <a:t>Με βάση αυτά τα δεδομένα, η εταιρεία μπορεί είτε να εγκρίνει είτε να απορρίψει την πρόταση προϊόντος.</a:t>
            </a:r>
            <a:endParaRPr dirty="0"/>
          </a:p>
          <a:p>
            <a:pPr marL="285750" marR="0" lvl="0" indent="-222250" algn="just" rtl="0">
              <a:spcBef>
                <a:spcPts val="0"/>
              </a:spcBef>
              <a:spcAft>
                <a:spcPts val="0"/>
              </a:spcAft>
              <a:buClr>
                <a:schemeClr val="dk1"/>
              </a:buClr>
              <a:buSzPts val="1000"/>
              <a:buFont typeface="Arial"/>
              <a:buNone/>
            </a:pPr>
            <a:endParaRPr sz="10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p:txBody>
      </p:sp>
      <p:sp>
        <p:nvSpPr>
          <p:cNvPr id="5" name="Google Shape;270;p15">
            <a:extLst>
              <a:ext uri="{FF2B5EF4-FFF2-40B4-BE49-F238E27FC236}">
                <a16:creationId xmlns:a16="http://schemas.microsoft.com/office/drawing/2014/main" id="{11F66BFB-30C3-4924-8A11-3843F800179A}"/>
              </a:ext>
            </a:extLst>
          </p:cNvPr>
          <p:cNvSpPr txBox="1"/>
          <p:nvPr/>
        </p:nvSpPr>
        <p:spPr>
          <a:xfrm>
            <a:off x="762528" y="579940"/>
            <a:ext cx="11240785" cy="523180"/>
          </a:xfrm>
          <a:prstGeom prst="rect">
            <a:avLst/>
          </a:prstGeom>
          <a:noFill/>
          <a:ln>
            <a:noFill/>
          </a:ln>
        </p:spPr>
        <p:txBody>
          <a:bodyPr spcFirstLastPara="1" wrap="square" lIns="91425" tIns="45700" rIns="91425" bIns="45700" anchor="t" anchorCtr="0">
            <a:spAutoFit/>
          </a:bodyPr>
          <a:lstStyle/>
          <a:p>
            <a:pPr lvl="0"/>
            <a:r>
              <a:rPr lang="el-GR" sz="2800" b="1" dirty="0">
                <a:solidFill>
                  <a:srgbClr val="FAB632"/>
                </a:solidFill>
                <a:latin typeface="Calibri"/>
                <a:ea typeface="Calibri"/>
                <a:cs typeface="Calibri"/>
                <a:sym typeface="Calibri"/>
              </a:rPr>
              <a:t>Ενότητα</a:t>
            </a:r>
            <a:r>
              <a:rPr lang="en-GB" sz="2800" b="1" dirty="0">
                <a:solidFill>
                  <a:srgbClr val="FAB632"/>
                </a:solidFill>
                <a:latin typeface="Calibri"/>
                <a:ea typeface="Calibri"/>
                <a:cs typeface="Calibri"/>
                <a:sym typeface="Calibri"/>
              </a:rPr>
              <a:t> 3: </a:t>
            </a:r>
            <a:r>
              <a:rPr lang="el-GR" sz="2800" b="1" dirty="0">
                <a:solidFill>
                  <a:srgbClr val="FAB632"/>
                </a:solidFill>
                <a:latin typeface="Calibri"/>
                <a:ea typeface="Calibri"/>
                <a:cs typeface="Calibri"/>
                <a:sym typeface="Calibri"/>
              </a:rPr>
              <a:t>Σχεδιασμός και Επικύρωση Προϊόντων και Υπηρεσιών</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0"/>
        <p:cNvGrpSpPr/>
        <p:nvPr/>
      </p:nvGrpSpPr>
      <p:grpSpPr>
        <a:xfrm>
          <a:off x="0" y="0"/>
          <a:ext cx="0" cy="0"/>
          <a:chOff x="0" y="0"/>
          <a:chExt cx="0" cy="0"/>
        </a:xfrm>
      </p:grpSpPr>
      <p:sp>
        <p:nvSpPr>
          <p:cNvPr id="291" name="Google Shape;291;p18"/>
          <p:cNvSpPr txBox="1"/>
          <p:nvPr/>
        </p:nvSpPr>
        <p:spPr>
          <a:xfrm>
            <a:off x="875910" y="1111415"/>
            <a:ext cx="7693324" cy="461665"/>
          </a:xfrm>
          <a:prstGeom prst="rect">
            <a:avLst/>
          </a:prstGeom>
          <a:noFill/>
          <a:ln>
            <a:noFill/>
          </a:ln>
        </p:spPr>
        <p:txBody>
          <a:bodyPr spcFirstLastPara="1" wrap="square" lIns="91425" tIns="45700" rIns="91425" bIns="45700" anchor="t" anchorCtr="0">
            <a:spAutoFit/>
          </a:bodyPr>
          <a:lstStyle/>
          <a:p>
            <a:pPr lvl="0"/>
            <a:r>
              <a:rPr lang="el-GR" sz="2400" dirty="0">
                <a:solidFill>
                  <a:srgbClr val="21B4A9"/>
                </a:solidFill>
                <a:latin typeface="Calibri"/>
                <a:ea typeface="Calibri"/>
                <a:cs typeface="Calibri"/>
                <a:sym typeface="Calibri"/>
              </a:rPr>
              <a:t>Μέρος</a:t>
            </a:r>
            <a:r>
              <a:rPr lang="en-GB" sz="2400" dirty="0">
                <a:solidFill>
                  <a:srgbClr val="21B4A9"/>
                </a:solidFill>
                <a:latin typeface="Calibri"/>
                <a:ea typeface="Calibri"/>
                <a:cs typeface="Calibri"/>
                <a:sym typeface="Calibri"/>
              </a:rPr>
              <a:t> 3.3: </a:t>
            </a:r>
            <a:r>
              <a:rPr lang="el-GR" sz="2400" dirty="0">
                <a:solidFill>
                  <a:srgbClr val="21B4A9"/>
                </a:solidFill>
                <a:latin typeface="Calibri"/>
                <a:ea typeface="Calibri"/>
                <a:cs typeface="Calibri"/>
                <a:sym typeface="Calibri"/>
              </a:rPr>
              <a:t>Συνεντεύξεις Λύσης</a:t>
            </a:r>
            <a:r>
              <a:rPr lang="en-GB" sz="2400" dirty="0">
                <a:solidFill>
                  <a:srgbClr val="21B4A9"/>
                </a:solidFill>
                <a:latin typeface="Calibri"/>
                <a:ea typeface="Calibri"/>
                <a:cs typeface="Calibri"/>
                <a:sym typeface="Calibri"/>
              </a:rPr>
              <a:t> </a:t>
            </a:r>
            <a:endParaRPr dirty="0"/>
          </a:p>
        </p:txBody>
      </p:sp>
      <p:sp>
        <p:nvSpPr>
          <p:cNvPr id="293" name="Google Shape;293;p18"/>
          <p:cNvSpPr/>
          <p:nvPr/>
        </p:nvSpPr>
        <p:spPr>
          <a:xfrm>
            <a:off x="875909" y="1736562"/>
            <a:ext cx="10296916" cy="2862282"/>
          </a:xfrm>
          <a:prstGeom prst="rect">
            <a:avLst/>
          </a:prstGeom>
          <a:noFill/>
          <a:ln>
            <a:noFill/>
          </a:ln>
        </p:spPr>
        <p:txBody>
          <a:bodyPr spcFirstLastPara="1" wrap="square" lIns="91425" tIns="45700" rIns="91425" bIns="45700" anchor="t" anchorCtr="0">
            <a:spAutoFit/>
          </a:bodyPr>
          <a:lstStyle/>
          <a:p>
            <a:pPr lvl="0" algn="just"/>
            <a:r>
              <a:rPr lang="el-GR" sz="1800" dirty="0">
                <a:latin typeface="Calibri"/>
                <a:ea typeface="Calibri"/>
                <a:cs typeface="Calibri"/>
                <a:sym typeface="Calibri"/>
              </a:rPr>
              <a:t>Η συνέντευξη λύσης επεκτείνεται στη μελέτη του προβλήματος και παρέχει μια λύση για να δείτε πώς αντιδρούν οι πιθανοί καταναλωτές. </a:t>
            </a:r>
          </a:p>
          <a:p>
            <a:pPr lvl="0" algn="just"/>
            <a:endParaRPr lang="el-GR" sz="1800" dirty="0">
              <a:latin typeface="Calibri"/>
              <a:ea typeface="Calibri"/>
              <a:cs typeface="Calibri"/>
              <a:sym typeface="Calibri"/>
            </a:endParaRPr>
          </a:p>
          <a:p>
            <a:pPr lvl="0" algn="just"/>
            <a:r>
              <a:rPr lang="el-GR" sz="1800" dirty="0">
                <a:latin typeface="Calibri"/>
                <a:ea typeface="Calibri"/>
                <a:cs typeface="Calibri"/>
                <a:sym typeface="Calibri"/>
              </a:rPr>
              <a:t>Όταν παρουσιάζεται το προϊόν ή ένα πρωτότυπο, οι συνεντεύξεις λύσης παρέχουν ποιοτική ανατροφοδότηση από χρήστες ή υποψήφιους για το προϊόν</a:t>
            </a:r>
            <a:r>
              <a:rPr lang="en-GB" sz="1800" dirty="0">
                <a:solidFill>
                  <a:srgbClr val="000000"/>
                </a:solidFill>
                <a:latin typeface="Calibri"/>
                <a:ea typeface="Calibri"/>
                <a:cs typeface="Calibri"/>
                <a:sym typeface="Calibri"/>
              </a:rPr>
              <a:t>. </a:t>
            </a:r>
            <a:endParaRPr dirty="0"/>
          </a:p>
          <a:p>
            <a:pPr marL="0" marR="0" lvl="0" indent="0" algn="just" rtl="0">
              <a:spcBef>
                <a:spcPts val="0"/>
              </a:spcBef>
              <a:spcAft>
                <a:spcPts val="0"/>
              </a:spcAft>
              <a:buNone/>
            </a:pPr>
            <a:endParaRPr sz="1800" dirty="0">
              <a:solidFill>
                <a:srgbClr val="000000"/>
              </a:solidFill>
              <a:latin typeface="Calibri"/>
              <a:ea typeface="Calibri"/>
              <a:cs typeface="Calibri"/>
              <a:sym typeface="Calibri"/>
            </a:endParaRPr>
          </a:p>
          <a:p>
            <a:pPr lvl="0" algn="just"/>
            <a:r>
              <a:rPr lang="el-GR" sz="1800" dirty="0">
                <a:latin typeface="Calibri"/>
                <a:ea typeface="Calibri"/>
                <a:cs typeface="Calibri"/>
                <a:sym typeface="Calibri"/>
              </a:rPr>
              <a:t>Γενικά, οι εταιρείες βασίζονται σε μια «demo» του προϊόντος για να αναζητήσουν από την εμπειρία των πελατών στη χρήση αυτής της επίδειξης ποιες είναι οι εντυπώσεις τους για το προϊόν (δηλαδή, χρηστικότητα και συγκεκριμένη αντιστοίχιση με τις ανάγκες τους).</a:t>
            </a:r>
            <a:endParaRPr sz="10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p:txBody>
      </p:sp>
      <p:sp>
        <p:nvSpPr>
          <p:cNvPr id="5" name="Google Shape;270;p15">
            <a:extLst>
              <a:ext uri="{FF2B5EF4-FFF2-40B4-BE49-F238E27FC236}">
                <a16:creationId xmlns:a16="http://schemas.microsoft.com/office/drawing/2014/main" id="{874BE5D6-77D2-4852-95CA-DC0FC8A752F9}"/>
              </a:ext>
            </a:extLst>
          </p:cNvPr>
          <p:cNvSpPr txBox="1"/>
          <p:nvPr/>
        </p:nvSpPr>
        <p:spPr>
          <a:xfrm>
            <a:off x="762528" y="579940"/>
            <a:ext cx="11240785" cy="523180"/>
          </a:xfrm>
          <a:prstGeom prst="rect">
            <a:avLst/>
          </a:prstGeom>
          <a:noFill/>
          <a:ln>
            <a:noFill/>
          </a:ln>
        </p:spPr>
        <p:txBody>
          <a:bodyPr spcFirstLastPara="1" wrap="square" lIns="91425" tIns="45700" rIns="91425" bIns="45700" anchor="t" anchorCtr="0">
            <a:spAutoFit/>
          </a:bodyPr>
          <a:lstStyle/>
          <a:p>
            <a:pPr lvl="0"/>
            <a:r>
              <a:rPr lang="el-GR" sz="2800" b="1" dirty="0">
                <a:solidFill>
                  <a:srgbClr val="FAB632"/>
                </a:solidFill>
                <a:latin typeface="Calibri"/>
                <a:ea typeface="Calibri"/>
                <a:cs typeface="Calibri"/>
                <a:sym typeface="Calibri"/>
              </a:rPr>
              <a:t>Ενότητα</a:t>
            </a:r>
            <a:r>
              <a:rPr lang="en-GB" sz="2800" b="1" dirty="0">
                <a:solidFill>
                  <a:srgbClr val="FAB632"/>
                </a:solidFill>
                <a:latin typeface="Calibri"/>
                <a:ea typeface="Calibri"/>
                <a:cs typeface="Calibri"/>
                <a:sym typeface="Calibri"/>
              </a:rPr>
              <a:t> 3: </a:t>
            </a:r>
            <a:r>
              <a:rPr lang="el-GR" sz="2800" b="1" dirty="0">
                <a:solidFill>
                  <a:srgbClr val="FAB632"/>
                </a:solidFill>
                <a:latin typeface="Calibri"/>
                <a:ea typeface="Calibri"/>
                <a:cs typeface="Calibri"/>
                <a:sym typeface="Calibri"/>
              </a:rPr>
              <a:t>Σχεδιασμός και Επικύρωση Προϊόντων και Υπηρεσιών</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sp>
        <p:nvSpPr>
          <p:cNvPr id="298" name="Google Shape;298;p19"/>
          <p:cNvSpPr txBox="1"/>
          <p:nvPr/>
        </p:nvSpPr>
        <p:spPr>
          <a:xfrm>
            <a:off x="762529" y="579940"/>
            <a:ext cx="9356660" cy="523220"/>
          </a:xfrm>
          <a:prstGeom prst="rect">
            <a:avLst/>
          </a:prstGeom>
          <a:noFill/>
          <a:ln>
            <a:noFill/>
          </a:ln>
        </p:spPr>
        <p:txBody>
          <a:bodyPr spcFirstLastPara="1" wrap="square" lIns="91425" tIns="45700" rIns="91425" bIns="45700" anchor="t" anchorCtr="0">
            <a:spAutoFit/>
          </a:bodyPr>
          <a:lstStyle/>
          <a:p>
            <a:pPr lvl="0"/>
            <a:r>
              <a:rPr lang="el-GR" sz="2800" b="1" dirty="0">
                <a:solidFill>
                  <a:srgbClr val="FAB632"/>
                </a:solidFill>
                <a:latin typeface="Calibri"/>
                <a:ea typeface="Calibri"/>
                <a:cs typeface="Calibri"/>
                <a:sym typeface="Calibri"/>
              </a:rPr>
              <a:t>Ενότητα</a:t>
            </a:r>
            <a:r>
              <a:rPr lang="en-GB" sz="2800" b="1" dirty="0">
                <a:solidFill>
                  <a:srgbClr val="FAB632"/>
                </a:solidFill>
                <a:latin typeface="Calibri"/>
                <a:ea typeface="Calibri"/>
                <a:cs typeface="Calibri"/>
                <a:sym typeface="Calibri"/>
              </a:rPr>
              <a:t> 4: </a:t>
            </a:r>
            <a:r>
              <a:rPr lang="el-GR" sz="2800" b="1" dirty="0">
                <a:solidFill>
                  <a:srgbClr val="FAB632"/>
                </a:solidFill>
                <a:latin typeface="Calibri"/>
                <a:ea typeface="Calibri"/>
                <a:cs typeface="Calibri"/>
                <a:sym typeface="Calibri"/>
              </a:rPr>
              <a:t>Οικονομική Βιωσιμότητα</a:t>
            </a:r>
            <a:endParaRPr dirty="0"/>
          </a:p>
        </p:txBody>
      </p:sp>
      <p:sp>
        <p:nvSpPr>
          <p:cNvPr id="299" name="Google Shape;299;p19"/>
          <p:cNvSpPr txBox="1"/>
          <p:nvPr/>
        </p:nvSpPr>
        <p:spPr>
          <a:xfrm>
            <a:off x="875910" y="1111415"/>
            <a:ext cx="7693324" cy="461665"/>
          </a:xfrm>
          <a:prstGeom prst="rect">
            <a:avLst/>
          </a:prstGeom>
          <a:noFill/>
          <a:ln>
            <a:noFill/>
          </a:ln>
        </p:spPr>
        <p:txBody>
          <a:bodyPr spcFirstLastPara="1" wrap="square" lIns="91425" tIns="45700" rIns="91425" bIns="45700" anchor="t" anchorCtr="0">
            <a:spAutoFit/>
          </a:bodyPr>
          <a:lstStyle/>
          <a:p>
            <a:pPr lvl="0"/>
            <a:r>
              <a:rPr lang="el-GR" sz="2400" dirty="0">
                <a:solidFill>
                  <a:srgbClr val="21B4A9"/>
                </a:solidFill>
                <a:latin typeface="Calibri"/>
                <a:ea typeface="Calibri"/>
                <a:cs typeface="Calibri"/>
                <a:sym typeface="Calibri"/>
              </a:rPr>
              <a:t>Εισαγωγή</a:t>
            </a:r>
            <a:endParaRPr sz="2400" dirty="0">
              <a:solidFill>
                <a:srgbClr val="21B4A9"/>
              </a:solidFill>
              <a:latin typeface="Calibri"/>
              <a:ea typeface="Calibri"/>
              <a:cs typeface="Calibri"/>
              <a:sym typeface="Calibri"/>
            </a:endParaRPr>
          </a:p>
        </p:txBody>
      </p:sp>
      <p:sp>
        <p:nvSpPr>
          <p:cNvPr id="300" name="Google Shape;300;p19"/>
          <p:cNvSpPr/>
          <p:nvPr/>
        </p:nvSpPr>
        <p:spPr>
          <a:xfrm>
            <a:off x="875909" y="1736562"/>
            <a:ext cx="10296916" cy="3970277"/>
          </a:xfrm>
          <a:prstGeom prst="rect">
            <a:avLst/>
          </a:prstGeom>
          <a:noFill/>
          <a:ln>
            <a:noFill/>
          </a:ln>
        </p:spPr>
        <p:txBody>
          <a:bodyPr spcFirstLastPara="1" wrap="square" lIns="91425" tIns="45700" rIns="91425" bIns="45700" anchor="t" anchorCtr="0">
            <a:spAutoFit/>
          </a:bodyPr>
          <a:lstStyle/>
          <a:p>
            <a:pPr lvl="0" algn="just"/>
            <a:r>
              <a:rPr lang="el-GR" sz="1800" dirty="0">
                <a:latin typeface="Calibri"/>
                <a:ea typeface="Calibri"/>
                <a:cs typeface="Calibri"/>
                <a:sym typeface="Calibri"/>
              </a:rPr>
              <a:t>Η οικονομική βιωσιμότητα προκύπτει όταν ένα έργο/πρωτοβουλία αποδεικνύει ότι είναι οικονομικά εφικτό, εφευρετικό και βιώσιμο όσον αφορά τους οικονομικούς πόρους που επενδύονται.</a:t>
            </a:r>
          </a:p>
          <a:p>
            <a:pPr lvl="0" algn="just"/>
            <a:endParaRPr lang="el-GR" sz="1800" dirty="0">
              <a:latin typeface="Calibri"/>
              <a:ea typeface="Calibri"/>
              <a:cs typeface="Calibri"/>
              <a:sym typeface="Calibri"/>
            </a:endParaRPr>
          </a:p>
          <a:p>
            <a:pPr lvl="0" algn="just"/>
            <a:r>
              <a:rPr lang="el-GR" sz="1800" dirty="0">
                <a:latin typeface="Calibri"/>
                <a:ea typeface="Calibri"/>
                <a:cs typeface="Calibri"/>
                <a:sym typeface="Calibri"/>
              </a:rPr>
              <a:t>Οι επιχειρήσεις κατηγοριοποιούν τις δαπάνες για προγραμματισμό και άλλους σκοπούς με βάση τη σημασία της πληρωμής:</a:t>
            </a:r>
          </a:p>
          <a:p>
            <a:pPr lvl="0" algn="just"/>
            <a:r>
              <a:rPr lang="en-GB" sz="1800" dirty="0">
                <a:solidFill>
                  <a:srgbClr val="000000"/>
                </a:solidFill>
                <a:latin typeface="Calibri"/>
                <a:ea typeface="Calibri"/>
                <a:cs typeface="Calibri"/>
                <a:sym typeface="Calibri"/>
              </a:rPr>
              <a:t> </a:t>
            </a:r>
            <a:endParaRPr lang="el-GR" sz="1800" dirty="0">
              <a:latin typeface="Calibri"/>
              <a:ea typeface="Calibri"/>
              <a:cs typeface="Calibri"/>
              <a:sym typeface="Calibri"/>
            </a:endParaRPr>
          </a:p>
          <a:p>
            <a:pPr marL="285750" marR="0" lvl="0" indent="-285750" algn="just" rtl="0">
              <a:spcBef>
                <a:spcPts val="0"/>
              </a:spcBef>
              <a:spcAft>
                <a:spcPts val="0"/>
              </a:spcAft>
              <a:buClr>
                <a:srgbClr val="002060"/>
              </a:buClr>
              <a:buSzPts val="1800"/>
              <a:buFont typeface="Arial"/>
              <a:buChar char="•"/>
            </a:pPr>
            <a:r>
              <a:rPr lang="el-GR" sz="1800" dirty="0">
                <a:latin typeface="Calibri"/>
                <a:ea typeface="Calibri"/>
                <a:cs typeface="Calibri"/>
                <a:sym typeface="Calibri"/>
              </a:rPr>
              <a:t>Ακόμη και αν δεν υπάρχουν πωλήσεις, πρέπει να πληρωθούν </a:t>
            </a:r>
            <a:r>
              <a:rPr lang="el-GR" sz="1800" b="1" dirty="0">
                <a:solidFill>
                  <a:srgbClr val="002060"/>
                </a:solidFill>
                <a:latin typeface="Calibri"/>
                <a:cs typeface="Calibri"/>
                <a:sym typeface="Calibri"/>
              </a:rPr>
              <a:t>πάγια έξοδα</a:t>
            </a:r>
            <a:r>
              <a:rPr lang="el-GR" sz="1800" dirty="0">
                <a:latin typeface="Calibri"/>
                <a:ea typeface="Calibri"/>
                <a:cs typeface="Calibri"/>
                <a:sym typeface="Calibri"/>
              </a:rPr>
              <a:t>. Πρέπει, για παράδειγμα, να πληρώσετε το ενοίκιο του χώρου της εταιρείας σας, τα κοινόχρηστα και τους τόκους του επιχειρηματικού σας δανείου.</a:t>
            </a:r>
          </a:p>
          <a:p>
            <a:pPr marL="285750" marR="0" lvl="0" indent="-285750" algn="just" rtl="0">
              <a:spcBef>
                <a:spcPts val="0"/>
              </a:spcBef>
              <a:spcAft>
                <a:spcPts val="0"/>
              </a:spcAft>
              <a:buClr>
                <a:srgbClr val="002060"/>
              </a:buClr>
              <a:buSzPts val="1800"/>
              <a:buFont typeface="Arial"/>
              <a:buChar char="•"/>
            </a:pPr>
            <a:endParaRPr lang="el-GR" sz="1800" dirty="0">
              <a:latin typeface="Calibri"/>
              <a:ea typeface="Calibri"/>
              <a:cs typeface="Calibri"/>
              <a:sym typeface="Calibri"/>
            </a:endParaRPr>
          </a:p>
          <a:p>
            <a:pPr marL="285750" marR="0" lvl="0" indent="-285750" algn="just" rtl="0">
              <a:spcBef>
                <a:spcPts val="0"/>
              </a:spcBef>
              <a:spcAft>
                <a:spcPts val="0"/>
              </a:spcAft>
              <a:buClr>
                <a:srgbClr val="002060"/>
              </a:buClr>
              <a:buSzPts val="1800"/>
              <a:buFont typeface="Arial"/>
              <a:buChar char="•"/>
            </a:pPr>
            <a:r>
              <a:rPr lang="el-GR" sz="1800" dirty="0">
                <a:latin typeface="Calibri"/>
                <a:ea typeface="Calibri"/>
                <a:cs typeface="Calibri"/>
                <a:sym typeface="Calibri"/>
              </a:rPr>
              <a:t>Τα </a:t>
            </a:r>
            <a:r>
              <a:rPr lang="el-GR" sz="1800" b="1" dirty="0">
                <a:solidFill>
                  <a:srgbClr val="002060"/>
                </a:solidFill>
                <a:latin typeface="Calibri"/>
                <a:cs typeface="Calibri"/>
                <a:sym typeface="Calibri"/>
              </a:rPr>
              <a:t>μεταβλητά έξοδα </a:t>
            </a:r>
            <a:r>
              <a:rPr lang="el-GR" sz="1800" dirty="0">
                <a:latin typeface="Calibri"/>
                <a:ea typeface="Calibri"/>
                <a:cs typeface="Calibri"/>
                <a:sym typeface="Calibri"/>
              </a:rPr>
              <a:t>ποικίλλουν ανάλογα με τον αριθμό των ειδών ή υπηρεσιών που πωλούνται. Τα έξοδα διανομής, οι τιμές των πρώτων υλών και το ανθρώπινο κόστος για τη δημιουργία και την αποστολή αντικειμένων ή την παροχή υπηρεσιών, για παράδειγμα, είναι συνήθως μεταβλητά.</a:t>
            </a:r>
            <a:endParaRPr sz="1800" dirty="0">
              <a:solidFill>
                <a:srgbClr val="000000"/>
              </a:solidFill>
              <a:latin typeface="Calibri"/>
              <a:ea typeface="Calibri"/>
              <a:cs typeface="Calibri"/>
              <a:sym typeface="Calibri"/>
            </a:endParaRPr>
          </a:p>
          <a:p>
            <a:pPr marL="0" marR="0" lvl="0" indent="0" algn="just" rtl="0">
              <a:spcBef>
                <a:spcPts val="0"/>
              </a:spcBef>
              <a:spcAft>
                <a:spcPts val="0"/>
              </a:spcAft>
              <a:buNone/>
            </a:pPr>
            <a:endParaRPr sz="1800" dirty="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4" name="Google Shape;94;p2"/>
          <p:cNvSpPr txBox="1"/>
          <p:nvPr/>
        </p:nvSpPr>
        <p:spPr>
          <a:xfrm>
            <a:off x="925733" y="1998079"/>
            <a:ext cx="12180667" cy="369291"/>
          </a:xfrm>
          <a:prstGeom prst="rect">
            <a:avLst/>
          </a:prstGeom>
          <a:noFill/>
          <a:ln>
            <a:noFill/>
          </a:ln>
        </p:spPr>
        <p:txBody>
          <a:bodyPr spcFirstLastPara="1" wrap="square" lIns="91425" tIns="45700" rIns="91425" bIns="45700" anchor="t" anchorCtr="0">
            <a:spAutoFit/>
          </a:bodyPr>
          <a:lstStyle/>
          <a:p>
            <a:pPr lvl="0"/>
            <a:r>
              <a:rPr lang="el-GR" sz="1800" b="1" dirty="0">
                <a:solidFill>
                  <a:srgbClr val="21B4A9"/>
                </a:solidFill>
                <a:latin typeface="Calibri"/>
                <a:ea typeface="Calibri"/>
                <a:cs typeface="Calibri"/>
                <a:sym typeface="Calibri"/>
              </a:rPr>
              <a:t>Στόχος</a:t>
            </a:r>
            <a:r>
              <a:rPr lang="en-GB" sz="1800" b="1" dirty="0">
                <a:solidFill>
                  <a:srgbClr val="21B4A9"/>
                </a:solidFill>
                <a:latin typeface="Calibri"/>
                <a:ea typeface="Calibri"/>
                <a:cs typeface="Calibri"/>
                <a:sym typeface="Calibri"/>
              </a:rPr>
              <a:t> 1: 	</a:t>
            </a:r>
            <a:r>
              <a:rPr lang="el-GR" sz="1800" b="1" dirty="0">
                <a:solidFill>
                  <a:srgbClr val="21B4A9"/>
                </a:solidFill>
                <a:latin typeface="Calibri"/>
                <a:ea typeface="Calibri"/>
                <a:cs typeface="Calibri"/>
                <a:sym typeface="Calibri"/>
              </a:rPr>
              <a:t>Μάθετε για τον ορισμό της ιδέας και το σχεδιασμό του επιχειρηματικού μοντέλου</a:t>
            </a:r>
            <a:endParaRPr dirty="0"/>
          </a:p>
        </p:txBody>
      </p:sp>
      <p:sp>
        <p:nvSpPr>
          <p:cNvPr id="95" name="Google Shape;95;p2"/>
          <p:cNvSpPr txBox="1"/>
          <p:nvPr/>
        </p:nvSpPr>
        <p:spPr>
          <a:xfrm>
            <a:off x="925733" y="2714175"/>
            <a:ext cx="14763446" cy="369291"/>
          </a:xfrm>
          <a:prstGeom prst="rect">
            <a:avLst/>
          </a:prstGeom>
          <a:noFill/>
          <a:ln>
            <a:noFill/>
          </a:ln>
        </p:spPr>
        <p:txBody>
          <a:bodyPr spcFirstLastPara="1" wrap="square" lIns="91425" tIns="45700" rIns="91425" bIns="45700" anchor="t" anchorCtr="0">
            <a:spAutoFit/>
          </a:bodyPr>
          <a:lstStyle/>
          <a:p>
            <a:pPr lvl="0"/>
            <a:r>
              <a:rPr lang="el-GR" sz="1800" b="1" dirty="0">
                <a:solidFill>
                  <a:srgbClr val="FAB632"/>
                </a:solidFill>
                <a:latin typeface="Calibri"/>
                <a:ea typeface="Calibri"/>
                <a:cs typeface="Calibri"/>
                <a:sym typeface="Calibri"/>
              </a:rPr>
              <a:t>Στόχος</a:t>
            </a:r>
            <a:r>
              <a:rPr lang="en-GB" sz="1800" b="1" dirty="0">
                <a:solidFill>
                  <a:srgbClr val="FAB632"/>
                </a:solidFill>
                <a:latin typeface="Calibri"/>
                <a:ea typeface="Calibri"/>
                <a:cs typeface="Calibri"/>
                <a:sym typeface="Calibri"/>
              </a:rPr>
              <a:t> 2: 	</a:t>
            </a:r>
            <a:r>
              <a:rPr lang="el-GR" sz="1800" b="1" dirty="0">
                <a:solidFill>
                  <a:srgbClr val="FAB632"/>
                </a:solidFill>
                <a:latin typeface="Calibri"/>
                <a:ea typeface="Calibri"/>
                <a:cs typeface="Calibri"/>
                <a:sym typeface="Calibri"/>
              </a:rPr>
              <a:t>Μάθετε πώς να βελτιώσετε τη γνώση των αγορών και των πελατών</a:t>
            </a:r>
            <a:endParaRPr sz="1800" b="1" dirty="0">
              <a:solidFill>
                <a:srgbClr val="FAB632"/>
              </a:solidFill>
              <a:latin typeface="Calibri"/>
              <a:ea typeface="Calibri"/>
              <a:cs typeface="Calibri"/>
              <a:sym typeface="Calibri"/>
            </a:endParaRPr>
          </a:p>
        </p:txBody>
      </p:sp>
      <p:sp>
        <p:nvSpPr>
          <p:cNvPr id="96" name="Google Shape;96;p2"/>
          <p:cNvSpPr txBox="1"/>
          <p:nvPr/>
        </p:nvSpPr>
        <p:spPr>
          <a:xfrm>
            <a:off x="916126" y="3468325"/>
            <a:ext cx="10274388" cy="369291"/>
          </a:xfrm>
          <a:prstGeom prst="rect">
            <a:avLst/>
          </a:prstGeom>
          <a:noFill/>
          <a:ln>
            <a:noFill/>
          </a:ln>
        </p:spPr>
        <p:txBody>
          <a:bodyPr spcFirstLastPara="1" wrap="square" lIns="91425" tIns="45700" rIns="91425" bIns="45700" anchor="t" anchorCtr="0">
            <a:spAutoFit/>
          </a:bodyPr>
          <a:lstStyle/>
          <a:p>
            <a:pPr lvl="0"/>
            <a:r>
              <a:rPr lang="el-GR" sz="1800" b="1" dirty="0">
                <a:solidFill>
                  <a:srgbClr val="EA4E46"/>
                </a:solidFill>
                <a:latin typeface="Calibri"/>
                <a:ea typeface="Calibri"/>
                <a:cs typeface="Calibri"/>
                <a:sym typeface="Calibri"/>
              </a:rPr>
              <a:t>Στόχος</a:t>
            </a:r>
            <a:r>
              <a:rPr lang="en-GB" sz="1800" b="1" dirty="0">
                <a:solidFill>
                  <a:srgbClr val="EA4E46"/>
                </a:solidFill>
                <a:latin typeface="Calibri"/>
                <a:ea typeface="Calibri"/>
                <a:cs typeface="Calibri"/>
                <a:sym typeface="Calibri"/>
              </a:rPr>
              <a:t> 3: 	</a:t>
            </a:r>
            <a:r>
              <a:rPr lang="el-GR" sz="1800" b="1" dirty="0">
                <a:solidFill>
                  <a:srgbClr val="EA4E46"/>
                </a:solidFill>
                <a:latin typeface="Calibri"/>
                <a:ea typeface="Calibri"/>
                <a:cs typeface="Calibri"/>
                <a:sym typeface="Calibri"/>
              </a:rPr>
              <a:t>Μάθετε τη διαδικασία που οδηγεί στο σχεδιασμό προϊόντων και υπηρεσιών</a:t>
            </a:r>
            <a:endParaRPr sz="1800" b="1" dirty="0">
              <a:solidFill>
                <a:srgbClr val="EA4E46"/>
              </a:solidFill>
              <a:latin typeface="Calibri"/>
              <a:ea typeface="Calibri"/>
              <a:cs typeface="Calibri"/>
              <a:sym typeface="Calibri"/>
            </a:endParaRPr>
          </a:p>
        </p:txBody>
      </p:sp>
      <p:sp>
        <p:nvSpPr>
          <p:cNvPr id="97" name="Google Shape;97;p2"/>
          <p:cNvSpPr txBox="1"/>
          <p:nvPr/>
        </p:nvSpPr>
        <p:spPr>
          <a:xfrm>
            <a:off x="889018" y="4178400"/>
            <a:ext cx="8845500" cy="369291"/>
          </a:xfrm>
          <a:prstGeom prst="rect">
            <a:avLst/>
          </a:prstGeom>
          <a:noFill/>
          <a:ln>
            <a:noFill/>
          </a:ln>
        </p:spPr>
        <p:txBody>
          <a:bodyPr spcFirstLastPara="1" wrap="square" lIns="91425" tIns="45700" rIns="91425" bIns="45700" anchor="t" anchorCtr="0">
            <a:spAutoFit/>
          </a:bodyPr>
          <a:lstStyle/>
          <a:p>
            <a:pPr lvl="0"/>
            <a:r>
              <a:rPr lang="el-GR" sz="1800" b="1" dirty="0">
                <a:solidFill>
                  <a:srgbClr val="21B4A9"/>
                </a:solidFill>
                <a:latin typeface="Calibri"/>
                <a:ea typeface="Calibri"/>
                <a:cs typeface="Calibri"/>
                <a:sym typeface="Calibri"/>
              </a:rPr>
              <a:t>Στόχος</a:t>
            </a:r>
            <a:r>
              <a:rPr lang="en-GB" sz="1800" b="1" dirty="0">
                <a:solidFill>
                  <a:srgbClr val="21B4A9"/>
                </a:solidFill>
                <a:latin typeface="Calibri"/>
                <a:ea typeface="Calibri"/>
                <a:cs typeface="Calibri"/>
                <a:sym typeface="Calibri"/>
              </a:rPr>
              <a:t> 4:  	</a:t>
            </a:r>
            <a:r>
              <a:rPr lang="el-GR" sz="1800" b="1" dirty="0">
                <a:solidFill>
                  <a:srgbClr val="21B4A9"/>
                </a:solidFill>
                <a:latin typeface="Calibri"/>
                <a:ea typeface="Calibri"/>
                <a:cs typeface="Calibri"/>
                <a:sym typeface="Calibri"/>
              </a:rPr>
              <a:t>Κατανοήσετε τι σημαίνει οικονομική βιωσιμότητα</a:t>
            </a:r>
            <a:endParaRPr sz="1800" b="1" dirty="0">
              <a:solidFill>
                <a:srgbClr val="21B4A9"/>
              </a:solidFill>
              <a:latin typeface="Calibri"/>
              <a:ea typeface="Calibri"/>
              <a:cs typeface="Calibri"/>
              <a:sym typeface="Calibri"/>
            </a:endParaRPr>
          </a:p>
        </p:txBody>
      </p:sp>
      <p:sp>
        <p:nvSpPr>
          <p:cNvPr id="99" name="Google Shape;99;p2"/>
          <p:cNvSpPr/>
          <p:nvPr/>
        </p:nvSpPr>
        <p:spPr>
          <a:xfrm>
            <a:off x="599478" y="4246196"/>
            <a:ext cx="284085" cy="233746"/>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
          <p:cNvSpPr/>
          <p:nvPr/>
        </p:nvSpPr>
        <p:spPr>
          <a:xfrm>
            <a:off x="615376" y="2781968"/>
            <a:ext cx="284085" cy="233746"/>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2"/>
          <p:cNvSpPr/>
          <p:nvPr/>
        </p:nvSpPr>
        <p:spPr>
          <a:xfrm>
            <a:off x="615376" y="3536125"/>
            <a:ext cx="284085" cy="233746"/>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2"/>
          <p:cNvSpPr/>
          <p:nvPr/>
        </p:nvSpPr>
        <p:spPr>
          <a:xfrm>
            <a:off x="601557" y="2058938"/>
            <a:ext cx="284085" cy="233746"/>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93;p2">
            <a:extLst>
              <a:ext uri="{FF2B5EF4-FFF2-40B4-BE49-F238E27FC236}">
                <a16:creationId xmlns:a16="http://schemas.microsoft.com/office/drawing/2014/main" id="{CEBF76A1-A522-4DAE-AB55-FE2C3E903E06}"/>
              </a:ext>
            </a:extLst>
          </p:cNvPr>
          <p:cNvSpPr/>
          <p:nvPr/>
        </p:nvSpPr>
        <p:spPr>
          <a:xfrm>
            <a:off x="615377" y="1428954"/>
            <a:ext cx="10975066" cy="369291"/>
          </a:xfrm>
          <a:prstGeom prst="rect">
            <a:avLst/>
          </a:prstGeom>
          <a:noFill/>
          <a:ln>
            <a:noFill/>
          </a:ln>
        </p:spPr>
        <p:txBody>
          <a:bodyPr spcFirstLastPara="1" wrap="square" lIns="91425" tIns="45700" rIns="91425" bIns="45700" anchor="t" anchorCtr="0">
            <a:spAutoFit/>
          </a:bodyPr>
          <a:lstStyle/>
          <a:p>
            <a:pPr lvl="0" algn="just"/>
            <a:r>
              <a:rPr lang="el-GR" sz="1800" dirty="0">
                <a:solidFill>
                  <a:schemeClr val="dk1"/>
                </a:solidFill>
                <a:latin typeface="Calibri"/>
                <a:ea typeface="Calibri"/>
                <a:cs typeface="Calibri"/>
                <a:sym typeface="Calibri"/>
              </a:rPr>
              <a:t>Μέχρι το τέλος αυτής της εκπαιδευτικής ενότητας θα είστε σε θέση να</a:t>
            </a:r>
            <a:r>
              <a:rPr lang="en-GB" sz="1800" dirty="0">
                <a:solidFill>
                  <a:schemeClr val="dk1"/>
                </a:solidFill>
                <a:latin typeface="Calibri"/>
                <a:ea typeface="Calibri"/>
                <a:cs typeface="Calibri"/>
                <a:sym typeface="Calibri"/>
              </a:rPr>
              <a:t>:</a:t>
            </a:r>
            <a:endParaRPr dirty="0"/>
          </a:p>
        </p:txBody>
      </p:sp>
      <p:sp>
        <p:nvSpPr>
          <p:cNvPr id="13" name="Google Shape;98;p2">
            <a:extLst>
              <a:ext uri="{FF2B5EF4-FFF2-40B4-BE49-F238E27FC236}">
                <a16:creationId xmlns:a16="http://schemas.microsoft.com/office/drawing/2014/main" id="{E6C1136E-0DA4-4111-9286-8128C1BB17F8}"/>
              </a:ext>
            </a:extLst>
          </p:cNvPr>
          <p:cNvSpPr txBox="1"/>
          <p:nvPr/>
        </p:nvSpPr>
        <p:spPr>
          <a:xfrm>
            <a:off x="599477" y="585038"/>
            <a:ext cx="11367933" cy="1017482"/>
          </a:xfrm>
          <a:prstGeom prst="rect">
            <a:avLst/>
          </a:prstGeom>
          <a:noFill/>
          <a:ln>
            <a:noFill/>
          </a:ln>
        </p:spPr>
        <p:txBody>
          <a:bodyPr spcFirstLastPara="1" wrap="square" lIns="91425" tIns="45700" rIns="91425" bIns="45700" anchor="t" anchorCtr="0">
            <a:spAutoFit/>
          </a:bodyPr>
          <a:lstStyle/>
          <a:p>
            <a:pPr lvl="0">
              <a:lnSpc>
                <a:spcPct val="166666"/>
              </a:lnSpc>
            </a:pPr>
            <a:r>
              <a:rPr lang="el-GR" sz="3600" b="1" dirty="0">
                <a:solidFill>
                  <a:srgbClr val="FAB632"/>
                </a:solidFill>
                <a:latin typeface="Calibri"/>
                <a:ea typeface="Calibri"/>
                <a:cs typeface="Calibri"/>
                <a:sym typeface="Calibri"/>
              </a:rPr>
              <a:t>Στόχοι και μαθησιακά αποτελέσματα</a:t>
            </a:r>
            <a:r>
              <a:rPr lang="en-GB" sz="3600" b="1" dirty="0">
                <a:solidFill>
                  <a:srgbClr val="FAB632"/>
                </a:solidFill>
                <a:latin typeface="Calibri"/>
                <a:ea typeface="Calibri"/>
                <a:cs typeface="Calibri"/>
                <a:sym typeface="Calibri"/>
              </a:rPr>
              <a:t>:</a:t>
            </a:r>
            <a:endParaRPr sz="3600" dirty="0">
              <a:solidFill>
                <a:srgbClr val="FAB632"/>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p20"/>
          <p:cNvSpPr txBox="1"/>
          <p:nvPr/>
        </p:nvSpPr>
        <p:spPr>
          <a:xfrm>
            <a:off x="875909" y="1111415"/>
            <a:ext cx="10787771" cy="461665"/>
          </a:xfrm>
          <a:prstGeom prst="rect">
            <a:avLst/>
          </a:prstGeom>
          <a:noFill/>
          <a:ln>
            <a:noFill/>
          </a:ln>
        </p:spPr>
        <p:txBody>
          <a:bodyPr spcFirstLastPara="1" wrap="square" lIns="91425" tIns="45700" rIns="91425" bIns="45700" anchor="t" anchorCtr="0">
            <a:spAutoFit/>
          </a:bodyPr>
          <a:lstStyle/>
          <a:p>
            <a:pPr lvl="0"/>
            <a:r>
              <a:rPr lang="el-GR" sz="2400" dirty="0">
                <a:solidFill>
                  <a:srgbClr val="21B4A9"/>
                </a:solidFill>
                <a:latin typeface="Calibri"/>
                <a:ea typeface="Calibri"/>
                <a:cs typeface="Calibri"/>
                <a:sym typeface="Calibri"/>
              </a:rPr>
              <a:t>Μέρος</a:t>
            </a:r>
            <a:r>
              <a:rPr lang="en-GB" sz="2400" dirty="0">
                <a:solidFill>
                  <a:srgbClr val="21B4A9"/>
                </a:solidFill>
                <a:latin typeface="Calibri"/>
                <a:ea typeface="Calibri"/>
                <a:cs typeface="Calibri"/>
                <a:sym typeface="Calibri"/>
              </a:rPr>
              <a:t> 4.1: </a:t>
            </a:r>
            <a:r>
              <a:rPr lang="el-GR" sz="2400" dirty="0">
                <a:solidFill>
                  <a:srgbClr val="21B4A9"/>
                </a:solidFill>
                <a:latin typeface="Calibri"/>
                <a:ea typeface="Calibri"/>
                <a:cs typeface="Calibri"/>
                <a:sym typeface="Calibri"/>
              </a:rPr>
              <a:t>Η έννοια του Νεκρού Σημείου</a:t>
            </a:r>
            <a:endParaRPr sz="2400" dirty="0">
              <a:solidFill>
                <a:srgbClr val="21B4A9"/>
              </a:solidFill>
              <a:latin typeface="Calibri"/>
              <a:ea typeface="Calibri"/>
              <a:cs typeface="Calibri"/>
              <a:sym typeface="Calibri"/>
            </a:endParaRPr>
          </a:p>
        </p:txBody>
      </p:sp>
      <p:pic>
        <p:nvPicPr>
          <p:cNvPr id="307" name="Google Shape;307;p20"/>
          <p:cNvPicPr preferRelativeResize="0"/>
          <p:nvPr/>
        </p:nvPicPr>
        <p:blipFill rotWithShape="1">
          <a:blip r:embed="rId3">
            <a:alphaModFix/>
          </a:blip>
          <a:srcRect/>
          <a:stretch/>
        </p:blipFill>
        <p:spPr>
          <a:xfrm>
            <a:off x="4666593" y="1342247"/>
            <a:ext cx="6649498" cy="4155936"/>
          </a:xfrm>
          <a:prstGeom prst="rect">
            <a:avLst/>
          </a:prstGeom>
          <a:noFill/>
          <a:ln>
            <a:noFill/>
          </a:ln>
        </p:spPr>
      </p:pic>
      <p:sp>
        <p:nvSpPr>
          <p:cNvPr id="308" name="Google Shape;308;p20"/>
          <p:cNvSpPr txBox="1"/>
          <p:nvPr/>
        </p:nvSpPr>
        <p:spPr>
          <a:xfrm>
            <a:off x="6271961" y="5212617"/>
            <a:ext cx="343876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Source: </a:t>
            </a:r>
            <a:r>
              <a:rPr lang="en-GB"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https://toughnickel.com/business/Breakeven-analysis</a:t>
            </a:r>
            <a:r>
              <a:rPr lang="en-GB" sz="1000">
                <a:solidFill>
                  <a:schemeClr val="dk1"/>
                </a:solidFill>
                <a:latin typeface="Calibri"/>
                <a:ea typeface="Calibri"/>
                <a:cs typeface="Calibri"/>
                <a:sym typeface="Calibri"/>
              </a:rPr>
              <a:t> </a:t>
            </a:r>
            <a:endParaRPr/>
          </a:p>
        </p:txBody>
      </p:sp>
      <p:sp>
        <p:nvSpPr>
          <p:cNvPr id="309" name="Google Shape;309;p20"/>
          <p:cNvSpPr/>
          <p:nvPr/>
        </p:nvSpPr>
        <p:spPr>
          <a:xfrm>
            <a:off x="875909" y="1736562"/>
            <a:ext cx="3790684" cy="3970277"/>
          </a:xfrm>
          <a:prstGeom prst="rect">
            <a:avLst/>
          </a:prstGeom>
          <a:noFill/>
          <a:ln>
            <a:noFill/>
          </a:ln>
        </p:spPr>
        <p:txBody>
          <a:bodyPr spcFirstLastPara="1" wrap="square" lIns="91425" tIns="45700" rIns="91425" bIns="45700" anchor="t" anchorCtr="0">
            <a:spAutoFit/>
          </a:bodyPr>
          <a:lstStyle/>
          <a:p>
            <a:pPr lvl="0" algn="just"/>
            <a:r>
              <a:rPr lang="el-GR" sz="1800" dirty="0">
                <a:latin typeface="Calibri"/>
                <a:ea typeface="Calibri"/>
                <a:cs typeface="Calibri"/>
                <a:sym typeface="Calibri"/>
              </a:rPr>
              <a:t>Στα οικονομικά, τις επιχειρήσεις και τη λογιστική κόστους, η ανάλυση νεκρού σημείου αναφέρεται στο σημείο στο οποίο το συνολικό κόστος και τα συνολικά έσοδα είναι ίσα.</a:t>
            </a:r>
          </a:p>
          <a:p>
            <a:pPr lvl="0" algn="just"/>
            <a:endParaRPr lang="el-GR" sz="1800" dirty="0">
              <a:latin typeface="Calibri"/>
              <a:ea typeface="Calibri"/>
              <a:cs typeface="Calibri"/>
              <a:sym typeface="Calibri"/>
            </a:endParaRPr>
          </a:p>
          <a:p>
            <a:pPr lvl="0" algn="just"/>
            <a:r>
              <a:rPr lang="el-GR" sz="1800" dirty="0">
                <a:latin typeface="Calibri"/>
                <a:ea typeface="Calibri"/>
                <a:cs typeface="Calibri"/>
                <a:sym typeface="Calibri"/>
              </a:rPr>
              <a:t>Πραγματοποιείται ανάλυση νεκρού σημείου για να υπολογιστεί πόσες μονάδες ή δολάρια εσόδων απαιτούνται για την κάλυψη του συνολικού κόστους (σταθερό και μεταβλητό κόστος).</a:t>
            </a:r>
            <a:endParaRPr dirty="0"/>
          </a:p>
          <a:p>
            <a:pPr marL="0" marR="0" lvl="0" indent="0" algn="just" rtl="0">
              <a:spcBef>
                <a:spcPts val="0"/>
              </a:spcBef>
              <a:spcAft>
                <a:spcPts val="0"/>
              </a:spcAft>
              <a:buNone/>
            </a:pPr>
            <a:endParaRPr sz="1800" dirty="0">
              <a:solidFill>
                <a:srgbClr val="000000"/>
              </a:solidFill>
              <a:latin typeface="Calibri"/>
              <a:ea typeface="Calibri"/>
              <a:cs typeface="Calibri"/>
              <a:sym typeface="Calibri"/>
            </a:endParaRPr>
          </a:p>
          <a:p>
            <a:pPr marL="0" marR="0" lvl="0" indent="0" algn="just" rtl="0">
              <a:spcBef>
                <a:spcPts val="0"/>
              </a:spcBef>
              <a:spcAft>
                <a:spcPts val="0"/>
              </a:spcAft>
              <a:buNone/>
            </a:pPr>
            <a:endParaRPr sz="1800" dirty="0">
              <a:solidFill>
                <a:srgbClr val="000000"/>
              </a:solidFill>
              <a:latin typeface="Calibri"/>
              <a:ea typeface="Calibri"/>
              <a:cs typeface="Calibri"/>
              <a:sym typeface="Calibri"/>
            </a:endParaRPr>
          </a:p>
        </p:txBody>
      </p:sp>
      <p:sp>
        <p:nvSpPr>
          <p:cNvPr id="7" name="Google Shape;298;p19">
            <a:extLst>
              <a:ext uri="{FF2B5EF4-FFF2-40B4-BE49-F238E27FC236}">
                <a16:creationId xmlns:a16="http://schemas.microsoft.com/office/drawing/2014/main" id="{BE7E76A0-4B21-4BD3-9FC6-C94C033135A0}"/>
              </a:ext>
            </a:extLst>
          </p:cNvPr>
          <p:cNvSpPr txBox="1"/>
          <p:nvPr/>
        </p:nvSpPr>
        <p:spPr>
          <a:xfrm>
            <a:off x="762529" y="579940"/>
            <a:ext cx="9356660" cy="523220"/>
          </a:xfrm>
          <a:prstGeom prst="rect">
            <a:avLst/>
          </a:prstGeom>
          <a:noFill/>
          <a:ln>
            <a:noFill/>
          </a:ln>
        </p:spPr>
        <p:txBody>
          <a:bodyPr spcFirstLastPara="1" wrap="square" lIns="91425" tIns="45700" rIns="91425" bIns="45700" anchor="t" anchorCtr="0">
            <a:spAutoFit/>
          </a:bodyPr>
          <a:lstStyle/>
          <a:p>
            <a:pPr lvl="0"/>
            <a:r>
              <a:rPr lang="el-GR" sz="2800" b="1" dirty="0">
                <a:solidFill>
                  <a:srgbClr val="FAB632"/>
                </a:solidFill>
                <a:latin typeface="Calibri"/>
                <a:ea typeface="Calibri"/>
                <a:cs typeface="Calibri"/>
                <a:sym typeface="Calibri"/>
              </a:rPr>
              <a:t>Ενότητα</a:t>
            </a:r>
            <a:r>
              <a:rPr lang="en-GB" sz="2800" b="1" dirty="0">
                <a:solidFill>
                  <a:srgbClr val="FAB632"/>
                </a:solidFill>
                <a:latin typeface="Calibri"/>
                <a:ea typeface="Calibri"/>
                <a:cs typeface="Calibri"/>
                <a:sym typeface="Calibri"/>
              </a:rPr>
              <a:t> 4: </a:t>
            </a:r>
            <a:r>
              <a:rPr lang="el-GR" sz="2800" b="1" dirty="0">
                <a:solidFill>
                  <a:srgbClr val="FAB632"/>
                </a:solidFill>
                <a:latin typeface="Calibri"/>
                <a:ea typeface="Calibri"/>
                <a:cs typeface="Calibri"/>
                <a:sym typeface="Calibri"/>
              </a:rPr>
              <a:t>Οικονομική Βιωσιμότητα</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4" name="Google Shape;314;p21"/>
          <p:cNvSpPr txBox="1"/>
          <p:nvPr/>
        </p:nvSpPr>
        <p:spPr>
          <a:xfrm>
            <a:off x="875910" y="1111415"/>
            <a:ext cx="7693324" cy="461624"/>
          </a:xfrm>
          <a:prstGeom prst="rect">
            <a:avLst/>
          </a:prstGeom>
          <a:noFill/>
          <a:ln>
            <a:noFill/>
          </a:ln>
        </p:spPr>
        <p:txBody>
          <a:bodyPr spcFirstLastPara="1" wrap="square" lIns="91425" tIns="45700" rIns="91425" bIns="45700" anchor="t" anchorCtr="0">
            <a:spAutoFit/>
          </a:bodyPr>
          <a:lstStyle/>
          <a:p>
            <a:pPr lvl="0"/>
            <a:r>
              <a:rPr lang="el-GR" sz="2400" dirty="0">
                <a:solidFill>
                  <a:srgbClr val="21B4A9"/>
                </a:solidFill>
                <a:latin typeface="Calibri"/>
                <a:ea typeface="Calibri"/>
                <a:cs typeface="Calibri"/>
                <a:sym typeface="Calibri"/>
              </a:rPr>
              <a:t>Μέρος</a:t>
            </a:r>
            <a:r>
              <a:rPr lang="en-GB" sz="2400" dirty="0">
                <a:solidFill>
                  <a:srgbClr val="21B4A9"/>
                </a:solidFill>
                <a:latin typeface="Calibri"/>
                <a:ea typeface="Calibri"/>
                <a:cs typeface="Calibri"/>
                <a:sym typeface="Calibri"/>
              </a:rPr>
              <a:t> 4.2: </a:t>
            </a:r>
            <a:r>
              <a:rPr lang="el-GR" sz="2400" dirty="0">
                <a:solidFill>
                  <a:srgbClr val="21B4A9"/>
                </a:solidFill>
                <a:latin typeface="Calibri"/>
                <a:ea typeface="Calibri"/>
                <a:cs typeface="Calibri"/>
                <a:sym typeface="Calibri"/>
              </a:rPr>
              <a:t>Οικονομικό και Χρηματοοικονομικό Σχέδιο</a:t>
            </a:r>
            <a:r>
              <a:rPr lang="en-GB" sz="2400" dirty="0">
                <a:solidFill>
                  <a:srgbClr val="21B4A9"/>
                </a:solidFill>
                <a:latin typeface="Calibri"/>
                <a:ea typeface="Calibri"/>
                <a:cs typeface="Calibri"/>
                <a:sym typeface="Calibri"/>
              </a:rPr>
              <a:t> </a:t>
            </a:r>
            <a:endParaRPr dirty="0"/>
          </a:p>
        </p:txBody>
      </p:sp>
      <p:sp>
        <p:nvSpPr>
          <p:cNvPr id="316" name="Google Shape;316;p21"/>
          <p:cNvSpPr/>
          <p:nvPr/>
        </p:nvSpPr>
        <p:spPr>
          <a:xfrm>
            <a:off x="875909" y="1736562"/>
            <a:ext cx="10296916" cy="3416279"/>
          </a:xfrm>
          <a:prstGeom prst="rect">
            <a:avLst/>
          </a:prstGeom>
          <a:noFill/>
          <a:ln>
            <a:noFill/>
          </a:ln>
        </p:spPr>
        <p:txBody>
          <a:bodyPr spcFirstLastPara="1" wrap="square" lIns="91425" tIns="45700" rIns="91425" bIns="45700" anchor="t" anchorCtr="0">
            <a:spAutoFit/>
          </a:bodyPr>
          <a:lstStyle/>
          <a:p>
            <a:pPr marL="285750" lvl="0" indent="-285750" algn="just">
              <a:buSzPts val="1800"/>
              <a:buFont typeface="Arial"/>
              <a:buChar char="•"/>
            </a:pPr>
            <a:r>
              <a:rPr lang="el-GR" sz="1800" dirty="0">
                <a:latin typeface="Calibri"/>
                <a:cs typeface="Calibri"/>
              </a:rPr>
              <a:t>Ένα </a:t>
            </a:r>
            <a:r>
              <a:rPr lang="el-GR" sz="1800" b="1" dirty="0">
                <a:solidFill>
                  <a:srgbClr val="002060"/>
                </a:solidFill>
                <a:latin typeface="Calibri"/>
                <a:cs typeface="Calibri"/>
              </a:rPr>
              <a:t>οικονομικό σχέδιο </a:t>
            </a:r>
            <a:r>
              <a:rPr lang="el-GR" sz="1800" dirty="0">
                <a:latin typeface="Calibri"/>
                <a:cs typeface="Calibri"/>
              </a:rPr>
              <a:t>είναι ένα σύνολο σχεδίων που στοχεύουν στην επίτευξη συγκεκριμένων προκαθορισμένων οικονομικών στόχων με μια συγκεκριμένη σειρά προτεραιότητας κατά τη διάρκεια μιας προκαθορισμένης χρονικής περιόδου</a:t>
            </a:r>
            <a:endParaRPr sz="1800" dirty="0">
              <a:latin typeface="Calibri"/>
              <a:cs typeface="Calibri"/>
            </a:endParaRPr>
          </a:p>
          <a:p>
            <a:pPr marL="285750" lvl="0" indent="-285750" algn="just">
              <a:buSzPts val="1800"/>
              <a:buFont typeface="Arial"/>
              <a:buChar char="•"/>
            </a:pPr>
            <a:endParaRPr lang="el-GR" sz="1800" dirty="0">
              <a:latin typeface="Calibri"/>
              <a:cs typeface="Calibri"/>
            </a:endParaRPr>
          </a:p>
          <a:p>
            <a:pPr marL="285750" lvl="0" indent="-285750" algn="just">
              <a:buSzPts val="1800"/>
              <a:buFont typeface="Arial"/>
              <a:buChar char="•"/>
            </a:pPr>
            <a:r>
              <a:rPr lang="el-GR" sz="1800" dirty="0">
                <a:latin typeface="Calibri"/>
                <a:cs typeface="Calibri"/>
              </a:rPr>
              <a:t>Ένα </a:t>
            </a:r>
            <a:r>
              <a:rPr lang="el-GR" sz="1800" b="1" dirty="0">
                <a:solidFill>
                  <a:srgbClr val="002060"/>
                </a:solidFill>
                <a:latin typeface="Calibri"/>
                <a:cs typeface="Calibri"/>
              </a:rPr>
              <a:t>χρηματοοικονομικό σχέδιο </a:t>
            </a:r>
            <a:r>
              <a:rPr lang="el-GR" sz="1800" dirty="0">
                <a:latin typeface="Calibri"/>
                <a:cs typeface="Calibri"/>
              </a:rPr>
              <a:t>είναι ένα έγγραφο που περιγράφει λεπτομερώς την παρούσα οικονομική κατάσταση ενός ατόμου, τους βραχυπρόθεσμους και μακροπρόθεσμους οικονομικούς στόχους και μια λεπτομερή στρατηγική για την επίτευξη αυτών των στόχων.</a:t>
            </a:r>
            <a:endParaRPr sz="1800" dirty="0">
              <a:latin typeface="Calibri"/>
              <a:cs typeface="Calibri"/>
            </a:endParaRPr>
          </a:p>
          <a:p>
            <a:pPr marL="0" marR="0" lvl="0" indent="0" algn="just" rtl="0">
              <a:spcBef>
                <a:spcPts val="0"/>
              </a:spcBef>
              <a:spcAft>
                <a:spcPts val="0"/>
              </a:spcAft>
              <a:buNone/>
            </a:pPr>
            <a:endParaRPr sz="1800" dirty="0">
              <a:solidFill>
                <a:srgbClr val="000000"/>
              </a:solidFill>
              <a:latin typeface="Calibri"/>
              <a:ea typeface="Calibri"/>
              <a:cs typeface="Calibri"/>
              <a:sym typeface="Calibri"/>
            </a:endParaRPr>
          </a:p>
          <a:p>
            <a:pPr lvl="0" algn="just"/>
            <a:r>
              <a:rPr lang="el-GR" sz="1800" dirty="0">
                <a:latin typeface="Calibri"/>
                <a:ea typeface="Calibri"/>
                <a:cs typeface="Calibri"/>
                <a:sym typeface="Calibri"/>
              </a:rPr>
              <a:t>	Ένα χρηματοοικονομικό σχέδιο πρέπει να καλύπτει όλες τις πτυχές των οικονομικών ενός 	ατόμου, όπως αποταμιεύσεις, επενδύσεις, χρέος, ασφάλιση, φόρους και συνταξιοδότηση. Το 	σχέδιο μπορεί να προετοιμαστεί από μόνοι σας ή με τη βοήθεια ενός οικονομικού 	εμπειρογνώμονα.</a:t>
            </a:r>
            <a:endParaRPr sz="1800" dirty="0">
              <a:solidFill>
                <a:srgbClr val="000000"/>
              </a:solidFill>
              <a:latin typeface="Calibri"/>
              <a:ea typeface="Calibri"/>
              <a:cs typeface="Calibri"/>
              <a:sym typeface="Calibri"/>
            </a:endParaRPr>
          </a:p>
        </p:txBody>
      </p:sp>
      <p:sp>
        <p:nvSpPr>
          <p:cNvPr id="5" name="Google Shape;298;p19">
            <a:extLst>
              <a:ext uri="{FF2B5EF4-FFF2-40B4-BE49-F238E27FC236}">
                <a16:creationId xmlns:a16="http://schemas.microsoft.com/office/drawing/2014/main" id="{AC7FA4D1-6831-4BC0-89D1-EE31FE163376}"/>
              </a:ext>
            </a:extLst>
          </p:cNvPr>
          <p:cNvSpPr txBox="1"/>
          <p:nvPr/>
        </p:nvSpPr>
        <p:spPr>
          <a:xfrm>
            <a:off x="762529" y="579940"/>
            <a:ext cx="9356660" cy="523220"/>
          </a:xfrm>
          <a:prstGeom prst="rect">
            <a:avLst/>
          </a:prstGeom>
          <a:noFill/>
          <a:ln>
            <a:noFill/>
          </a:ln>
        </p:spPr>
        <p:txBody>
          <a:bodyPr spcFirstLastPara="1" wrap="square" lIns="91425" tIns="45700" rIns="91425" bIns="45700" anchor="t" anchorCtr="0">
            <a:spAutoFit/>
          </a:bodyPr>
          <a:lstStyle/>
          <a:p>
            <a:pPr lvl="0"/>
            <a:r>
              <a:rPr lang="el-GR" sz="2800" b="1" dirty="0">
                <a:solidFill>
                  <a:srgbClr val="FAB632"/>
                </a:solidFill>
                <a:latin typeface="Calibri"/>
                <a:ea typeface="Calibri"/>
                <a:cs typeface="Calibri"/>
                <a:sym typeface="Calibri"/>
              </a:rPr>
              <a:t>Ενότητα</a:t>
            </a:r>
            <a:r>
              <a:rPr lang="en-GB" sz="2800" b="1" dirty="0">
                <a:solidFill>
                  <a:srgbClr val="FAB632"/>
                </a:solidFill>
                <a:latin typeface="Calibri"/>
                <a:ea typeface="Calibri"/>
                <a:cs typeface="Calibri"/>
                <a:sym typeface="Calibri"/>
              </a:rPr>
              <a:t> 4: </a:t>
            </a:r>
            <a:r>
              <a:rPr lang="el-GR" sz="2800" b="1" dirty="0">
                <a:solidFill>
                  <a:srgbClr val="FAB632"/>
                </a:solidFill>
                <a:latin typeface="Calibri"/>
                <a:ea typeface="Calibri"/>
                <a:cs typeface="Calibri"/>
                <a:sym typeface="Calibri"/>
              </a:rPr>
              <a:t>Οικονομική Βιωσιμότητα</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0"/>
        <p:cNvGrpSpPr/>
        <p:nvPr/>
      </p:nvGrpSpPr>
      <p:grpSpPr>
        <a:xfrm>
          <a:off x="0" y="0"/>
          <a:ext cx="0" cy="0"/>
          <a:chOff x="0" y="0"/>
          <a:chExt cx="0" cy="0"/>
        </a:xfrm>
      </p:grpSpPr>
      <p:sp>
        <p:nvSpPr>
          <p:cNvPr id="321" name="Google Shape;321;p22"/>
          <p:cNvSpPr txBox="1"/>
          <p:nvPr/>
        </p:nvSpPr>
        <p:spPr>
          <a:xfrm>
            <a:off x="1468856" y="1859669"/>
            <a:ext cx="6649907" cy="433027"/>
          </a:xfrm>
          <a:prstGeom prst="rect">
            <a:avLst/>
          </a:prstGeom>
          <a:noFill/>
          <a:ln>
            <a:noFill/>
          </a:ln>
        </p:spPr>
        <p:txBody>
          <a:bodyPr spcFirstLastPara="1" wrap="square" lIns="91425" tIns="45700" rIns="91425" bIns="45700" anchor="t" anchorCtr="0">
            <a:spAutoFit/>
          </a:bodyPr>
          <a:lstStyle/>
          <a:p>
            <a:pPr lvl="0">
              <a:lnSpc>
                <a:spcPct val="123333"/>
              </a:lnSpc>
            </a:pPr>
            <a:r>
              <a:rPr lang="el-GR" sz="1800" dirty="0">
                <a:solidFill>
                  <a:schemeClr val="dk1"/>
                </a:solidFill>
                <a:latin typeface="Calibri"/>
                <a:ea typeface="Calibri"/>
                <a:cs typeface="Calibri"/>
                <a:sym typeface="Calibri"/>
              </a:rPr>
              <a:t>Αναφέρεται στη στρατηγική κερδοφορίας μιας εταιρείας</a:t>
            </a:r>
            <a:r>
              <a:rPr lang="en-GB" sz="1800" dirty="0">
                <a:solidFill>
                  <a:schemeClr val="dk1"/>
                </a:solidFill>
                <a:latin typeface="Calibri"/>
                <a:ea typeface="Calibri"/>
                <a:cs typeface="Calibri"/>
                <a:sym typeface="Calibri"/>
              </a:rPr>
              <a:t>.</a:t>
            </a:r>
            <a:endParaRPr dirty="0"/>
          </a:p>
        </p:txBody>
      </p:sp>
      <p:sp>
        <p:nvSpPr>
          <p:cNvPr id="322" name="Google Shape;322;p22"/>
          <p:cNvSpPr/>
          <p:nvPr/>
        </p:nvSpPr>
        <p:spPr>
          <a:xfrm>
            <a:off x="1451938" y="1465145"/>
            <a:ext cx="3482919" cy="400069"/>
          </a:xfrm>
          <a:prstGeom prst="rect">
            <a:avLst/>
          </a:prstGeom>
          <a:noFill/>
          <a:ln>
            <a:noFill/>
          </a:ln>
        </p:spPr>
        <p:txBody>
          <a:bodyPr spcFirstLastPara="1" wrap="square" lIns="91425" tIns="45700" rIns="91425" bIns="45700" anchor="t" anchorCtr="0">
            <a:spAutoFit/>
          </a:bodyPr>
          <a:lstStyle/>
          <a:p>
            <a:pPr lvl="0"/>
            <a:r>
              <a:rPr lang="el-GR" sz="2000" b="1" dirty="0">
                <a:solidFill>
                  <a:srgbClr val="FAB632"/>
                </a:solidFill>
                <a:latin typeface="Calibri"/>
                <a:ea typeface="Calibri"/>
                <a:cs typeface="Calibri"/>
                <a:sym typeface="Calibri"/>
              </a:rPr>
              <a:t>Επιχειρηματικό Μοντέλο </a:t>
            </a:r>
            <a:endParaRPr dirty="0"/>
          </a:p>
        </p:txBody>
      </p:sp>
      <p:sp>
        <p:nvSpPr>
          <p:cNvPr id="323" name="Google Shape;323;p22"/>
          <p:cNvSpPr/>
          <p:nvPr/>
        </p:nvSpPr>
        <p:spPr>
          <a:xfrm>
            <a:off x="550864" y="563441"/>
            <a:ext cx="8245474" cy="553998"/>
          </a:xfrm>
          <a:prstGeom prst="rect">
            <a:avLst/>
          </a:prstGeom>
          <a:noFill/>
          <a:ln>
            <a:noFill/>
          </a:ln>
        </p:spPr>
        <p:txBody>
          <a:bodyPr spcFirstLastPara="1" wrap="square" lIns="0" tIns="0" rIns="0" bIns="0" anchor="ctr" anchorCtr="0">
            <a:spAutoFit/>
          </a:bodyPr>
          <a:lstStyle/>
          <a:p>
            <a:pPr lvl="0"/>
            <a:r>
              <a:rPr lang="el-GR" sz="3600" b="1" dirty="0">
                <a:solidFill>
                  <a:srgbClr val="EA4E46"/>
                </a:solidFill>
                <a:latin typeface="Calibri"/>
                <a:ea typeface="Calibri"/>
                <a:cs typeface="Calibri"/>
                <a:sym typeface="Calibri"/>
              </a:rPr>
              <a:t>Ανακεφαλαίωση</a:t>
            </a:r>
            <a:endParaRPr dirty="0"/>
          </a:p>
        </p:txBody>
      </p:sp>
      <p:sp>
        <p:nvSpPr>
          <p:cNvPr id="324" name="Google Shape;324;p22"/>
          <p:cNvSpPr txBox="1"/>
          <p:nvPr/>
        </p:nvSpPr>
        <p:spPr>
          <a:xfrm>
            <a:off x="1304082" y="1419007"/>
            <a:ext cx="32955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EA4E46"/>
                </a:solidFill>
                <a:latin typeface="Calibri"/>
                <a:ea typeface="Calibri"/>
                <a:cs typeface="Calibri"/>
                <a:sym typeface="Calibri"/>
              </a:rPr>
              <a:t>+</a:t>
            </a:r>
            <a:r>
              <a:rPr lang="en-GB" sz="2000">
                <a:solidFill>
                  <a:srgbClr val="FAB632"/>
                </a:solidFill>
                <a:latin typeface="Calibri"/>
                <a:ea typeface="Calibri"/>
                <a:cs typeface="Calibri"/>
                <a:sym typeface="Calibri"/>
              </a:rPr>
              <a:t>+</a:t>
            </a:r>
            <a:r>
              <a:rPr lang="en-GB" sz="2000">
                <a:solidFill>
                  <a:srgbClr val="21B4A9"/>
                </a:solidFill>
                <a:latin typeface="Calibri"/>
                <a:ea typeface="Calibri"/>
                <a:cs typeface="Calibri"/>
                <a:sym typeface="Calibri"/>
              </a:rPr>
              <a:t>+</a:t>
            </a:r>
            <a:endParaRPr/>
          </a:p>
        </p:txBody>
      </p:sp>
      <p:sp>
        <p:nvSpPr>
          <p:cNvPr id="325" name="Google Shape;325;p22"/>
          <p:cNvSpPr txBox="1"/>
          <p:nvPr/>
        </p:nvSpPr>
        <p:spPr>
          <a:xfrm>
            <a:off x="3784681" y="2870661"/>
            <a:ext cx="8407319" cy="773761"/>
          </a:xfrm>
          <a:prstGeom prst="rect">
            <a:avLst/>
          </a:prstGeom>
          <a:noFill/>
          <a:ln>
            <a:noFill/>
          </a:ln>
        </p:spPr>
        <p:txBody>
          <a:bodyPr spcFirstLastPara="1" wrap="square" lIns="91425" tIns="45700" rIns="91425" bIns="45700" anchor="t" anchorCtr="0">
            <a:spAutoFit/>
          </a:bodyPr>
          <a:lstStyle/>
          <a:p>
            <a:pPr lvl="0">
              <a:lnSpc>
                <a:spcPct val="123333"/>
              </a:lnSpc>
            </a:pPr>
            <a:r>
              <a:rPr lang="el-GR" sz="1800" dirty="0">
                <a:solidFill>
                  <a:schemeClr val="dk1"/>
                </a:solidFill>
                <a:latin typeface="Calibri"/>
                <a:ea typeface="Calibri"/>
                <a:cs typeface="Calibri"/>
                <a:sym typeface="Calibri"/>
              </a:rPr>
              <a:t>Η ανάλυση </a:t>
            </a:r>
            <a:r>
              <a:rPr lang="en-GB" sz="1800" dirty="0">
                <a:solidFill>
                  <a:schemeClr val="dk1"/>
                </a:solidFill>
                <a:latin typeface="Calibri"/>
                <a:ea typeface="Calibri"/>
                <a:cs typeface="Calibri"/>
                <a:sym typeface="Calibri"/>
              </a:rPr>
              <a:t>PESTEL: </a:t>
            </a:r>
            <a:r>
              <a:rPr lang="el-GR" sz="1800" dirty="0">
                <a:solidFill>
                  <a:schemeClr val="dk1"/>
                </a:solidFill>
                <a:latin typeface="Calibri"/>
                <a:ea typeface="Calibri"/>
                <a:cs typeface="Calibri"/>
                <a:sym typeface="Calibri"/>
              </a:rPr>
              <a:t>ένα στρατηγικό πλαίσιο που χρησιμοποιείται συχνά για την εξέταση του επιχειρηματικού περιβάλλοντος μιας εταιρείας</a:t>
            </a:r>
            <a:r>
              <a:rPr lang="en-GB" sz="1800" dirty="0">
                <a:solidFill>
                  <a:schemeClr val="dk1"/>
                </a:solidFill>
                <a:latin typeface="Calibri"/>
                <a:ea typeface="Calibri"/>
                <a:cs typeface="Calibri"/>
                <a:sym typeface="Calibri"/>
              </a:rPr>
              <a:t>. </a:t>
            </a:r>
            <a:endParaRPr dirty="0"/>
          </a:p>
        </p:txBody>
      </p:sp>
      <p:sp>
        <p:nvSpPr>
          <p:cNvPr id="326" name="Google Shape;326;p22"/>
          <p:cNvSpPr/>
          <p:nvPr/>
        </p:nvSpPr>
        <p:spPr>
          <a:xfrm>
            <a:off x="3711109" y="2506293"/>
            <a:ext cx="5708662" cy="400069"/>
          </a:xfrm>
          <a:prstGeom prst="rect">
            <a:avLst/>
          </a:prstGeom>
          <a:noFill/>
          <a:ln>
            <a:noFill/>
          </a:ln>
        </p:spPr>
        <p:txBody>
          <a:bodyPr spcFirstLastPara="1" wrap="square" lIns="91425" tIns="45700" rIns="91425" bIns="45700" anchor="t" anchorCtr="0">
            <a:spAutoFit/>
          </a:bodyPr>
          <a:lstStyle/>
          <a:p>
            <a:pPr lvl="0"/>
            <a:r>
              <a:rPr lang="el-GR" sz="2000" b="1" dirty="0">
                <a:solidFill>
                  <a:srgbClr val="FAB632"/>
                </a:solidFill>
                <a:latin typeface="Calibri"/>
                <a:ea typeface="Calibri"/>
                <a:cs typeface="Calibri"/>
                <a:sym typeface="Calibri"/>
              </a:rPr>
              <a:t>Γνώση της Αγοράς και του Πελατολογίου</a:t>
            </a:r>
            <a:endParaRPr dirty="0"/>
          </a:p>
        </p:txBody>
      </p:sp>
      <p:sp>
        <p:nvSpPr>
          <p:cNvPr id="327" name="Google Shape;327;p22"/>
          <p:cNvSpPr txBox="1"/>
          <p:nvPr/>
        </p:nvSpPr>
        <p:spPr>
          <a:xfrm>
            <a:off x="3548671" y="2487863"/>
            <a:ext cx="32955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EA4E46"/>
                </a:solidFill>
                <a:latin typeface="Calibri"/>
                <a:ea typeface="Calibri"/>
                <a:cs typeface="Calibri"/>
                <a:sym typeface="Calibri"/>
              </a:rPr>
              <a:t>+</a:t>
            </a:r>
            <a:r>
              <a:rPr lang="en-GB" sz="2000">
                <a:solidFill>
                  <a:srgbClr val="FAB632"/>
                </a:solidFill>
                <a:latin typeface="Calibri"/>
                <a:ea typeface="Calibri"/>
                <a:cs typeface="Calibri"/>
                <a:sym typeface="Calibri"/>
              </a:rPr>
              <a:t>+</a:t>
            </a:r>
            <a:r>
              <a:rPr lang="en-GB" sz="2000">
                <a:solidFill>
                  <a:srgbClr val="21B4A9"/>
                </a:solidFill>
                <a:latin typeface="Calibri"/>
                <a:ea typeface="Calibri"/>
                <a:cs typeface="Calibri"/>
                <a:sym typeface="Calibri"/>
              </a:rPr>
              <a:t>+</a:t>
            </a:r>
            <a:endParaRPr/>
          </a:p>
        </p:txBody>
      </p:sp>
      <p:sp>
        <p:nvSpPr>
          <p:cNvPr id="328" name="Google Shape;328;p22"/>
          <p:cNvSpPr txBox="1"/>
          <p:nvPr/>
        </p:nvSpPr>
        <p:spPr>
          <a:xfrm>
            <a:off x="5795507" y="4017004"/>
            <a:ext cx="4673266" cy="433027"/>
          </a:xfrm>
          <a:prstGeom prst="rect">
            <a:avLst/>
          </a:prstGeom>
          <a:noFill/>
          <a:ln>
            <a:noFill/>
          </a:ln>
        </p:spPr>
        <p:txBody>
          <a:bodyPr spcFirstLastPara="1" wrap="square" lIns="91425" tIns="45700" rIns="91425" bIns="45700" anchor="t" anchorCtr="0">
            <a:spAutoFit/>
          </a:bodyPr>
          <a:lstStyle/>
          <a:p>
            <a:pPr marL="0" marR="0" lvl="0" indent="0" algn="l" rtl="0">
              <a:lnSpc>
                <a:spcPct val="123333"/>
              </a:lnSpc>
              <a:spcBef>
                <a:spcPts val="0"/>
              </a:spcBef>
              <a:spcAft>
                <a:spcPts val="0"/>
              </a:spcAft>
              <a:buNone/>
            </a:pPr>
            <a:r>
              <a:rPr lang="en-GB" sz="1800" dirty="0">
                <a:solidFill>
                  <a:schemeClr val="dk1"/>
                </a:solidFill>
                <a:latin typeface="Calibri"/>
                <a:ea typeface="Calibri"/>
                <a:cs typeface="Calibri"/>
                <a:sym typeface="Calibri"/>
              </a:rPr>
              <a:t>Design thinking </a:t>
            </a:r>
            <a:r>
              <a:rPr lang="el-GR" sz="1800" dirty="0">
                <a:solidFill>
                  <a:schemeClr val="dk1"/>
                </a:solidFill>
                <a:latin typeface="Calibri"/>
                <a:ea typeface="Calibri"/>
                <a:cs typeface="Calibri"/>
                <a:sym typeface="Calibri"/>
              </a:rPr>
              <a:t>και</a:t>
            </a:r>
            <a:r>
              <a:rPr lang="en-GB" sz="1800" dirty="0">
                <a:solidFill>
                  <a:schemeClr val="dk1"/>
                </a:solidFill>
                <a:latin typeface="Calibri"/>
                <a:ea typeface="Calibri"/>
                <a:cs typeface="Calibri"/>
                <a:sym typeface="Calibri"/>
              </a:rPr>
              <a:t> design sprints</a:t>
            </a:r>
            <a:r>
              <a:rPr lang="el-GR" sz="1800" dirty="0">
                <a:solidFill>
                  <a:schemeClr val="dk1"/>
                </a:solidFill>
                <a:latin typeface="Calibri"/>
                <a:ea typeface="Calibri"/>
                <a:cs typeface="Calibri"/>
                <a:sym typeface="Calibri"/>
              </a:rPr>
              <a:t>.</a:t>
            </a:r>
            <a:endParaRPr dirty="0"/>
          </a:p>
        </p:txBody>
      </p:sp>
      <p:sp>
        <p:nvSpPr>
          <p:cNvPr id="329" name="Google Shape;329;p22"/>
          <p:cNvSpPr/>
          <p:nvPr/>
        </p:nvSpPr>
        <p:spPr>
          <a:xfrm>
            <a:off x="5795507" y="3699637"/>
            <a:ext cx="6778172" cy="400069"/>
          </a:xfrm>
          <a:prstGeom prst="rect">
            <a:avLst/>
          </a:prstGeom>
          <a:noFill/>
          <a:ln>
            <a:noFill/>
          </a:ln>
        </p:spPr>
        <p:txBody>
          <a:bodyPr spcFirstLastPara="1" wrap="square" lIns="91425" tIns="45700" rIns="91425" bIns="45700" anchor="t" anchorCtr="0">
            <a:spAutoFit/>
          </a:bodyPr>
          <a:lstStyle/>
          <a:p>
            <a:pPr lvl="0"/>
            <a:r>
              <a:rPr lang="el-GR" sz="2000" b="1" dirty="0">
                <a:solidFill>
                  <a:srgbClr val="FAB632"/>
                </a:solidFill>
                <a:latin typeface="Calibri"/>
                <a:ea typeface="Calibri"/>
                <a:cs typeface="Calibri"/>
                <a:sym typeface="Calibri"/>
              </a:rPr>
              <a:t>Σχεδιασμός και Επικύρωση Προϊόντων και Υπηρεσιών</a:t>
            </a:r>
            <a:endParaRPr dirty="0"/>
          </a:p>
        </p:txBody>
      </p:sp>
      <p:sp>
        <p:nvSpPr>
          <p:cNvPr id="330" name="Google Shape;330;p22"/>
          <p:cNvSpPr txBox="1"/>
          <p:nvPr/>
        </p:nvSpPr>
        <p:spPr>
          <a:xfrm>
            <a:off x="5633068" y="3669252"/>
            <a:ext cx="32955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rgbClr val="EA4E46"/>
                </a:solidFill>
                <a:latin typeface="Calibri"/>
                <a:ea typeface="Calibri"/>
                <a:cs typeface="Calibri"/>
                <a:sym typeface="Calibri"/>
              </a:rPr>
              <a:t>+</a:t>
            </a:r>
            <a:r>
              <a:rPr lang="en-GB" sz="2000" dirty="0">
                <a:solidFill>
                  <a:srgbClr val="FAB632"/>
                </a:solidFill>
                <a:latin typeface="Calibri"/>
                <a:ea typeface="Calibri"/>
                <a:cs typeface="Calibri"/>
                <a:sym typeface="Calibri"/>
              </a:rPr>
              <a:t>+</a:t>
            </a:r>
            <a:r>
              <a:rPr lang="en-GB" sz="2000" dirty="0">
                <a:solidFill>
                  <a:srgbClr val="21B4A9"/>
                </a:solidFill>
                <a:latin typeface="Calibri"/>
                <a:ea typeface="Calibri"/>
                <a:cs typeface="Calibri"/>
                <a:sym typeface="Calibri"/>
              </a:rPr>
              <a:t>+</a:t>
            </a:r>
            <a:endParaRPr dirty="0"/>
          </a:p>
        </p:txBody>
      </p:sp>
      <p:sp>
        <p:nvSpPr>
          <p:cNvPr id="331" name="Google Shape;331;p22"/>
          <p:cNvSpPr txBox="1"/>
          <p:nvPr/>
        </p:nvSpPr>
        <p:spPr>
          <a:xfrm>
            <a:off x="7980679" y="5062335"/>
            <a:ext cx="4040652" cy="1455230"/>
          </a:xfrm>
          <a:prstGeom prst="rect">
            <a:avLst/>
          </a:prstGeom>
          <a:noFill/>
          <a:ln>
            <a:noFill/>
          </a:ln>
        </p:spPr>
        <p:txBody>
          <a:bodyPr spcFirstLastPara="1" wrap="square" lIns="91425" tIns="45700" rIns="91425" bIns="45700" anchor="t" anchorCtr="0">
            <a:spAutoFit/>
          </a:bodyPr>
          <a:lstStyle/>
          <a:p>
            <a:pPr lvl="0">
              <a:lnSpc>
                <a:spcPct val="123333"/>
              </a:lnSpc>
            </a:pPr>
            <a:r>
              <a:rPr lang="el-GR" sz="1800" dirty="0">
                <a:solidFill>
                  <a:schemeClr val="dk1"/>
                </a:solidFill>
                <a:latin typeface="Calibri"/>
                <a:ea typeface="Calibri"/>
                <a:cs typeface="Calibri"/>
                <a:sym typeface="Calibri"/>
              </a:rPr>
              <a:t>Προκύπτει όταν ένα έργο αποδεικνύει ότι είναι οικονομικά εφικτό, εφευρετικό και βιώσιμο όσον αφορά τους οικονομικούς πόρους που επενδύονται</a:t>
            </a:r>
            <a:r>
              <a:rPr lang="en-GB" sz="1800" dirty="0">
                <a:solidFill>
                  <a:schemeClr val="dk1"/>
                </a:solidFill>
                <a:latin typeface="Calibri"/>
                <a:ea typeface="Calibri"/>
                <a:cs typeface="Calibri"/>
                <a:sym typeface="Calibri"/>
              </a:rPr>
              <a:t>.</a:t>
            </a:r>
            <a:endParaRPr dirty="0"/>
          </a:p>
        </p:txBody>
      </p:sp>
      <p:sp>
        <p:nvSpPr>
          <p:cNvPr id="332" name="Google Shape;332;p22"/>
          <p:cNvSpPr/>
          <p:nvPr/>
        </p:nvSpPr>
        <p:spPr>
          <a:xfrm>
            <a:off x="7951650" y="4618573"/>
            <a:ext cx="3921035" cy="400069"/>
          </a:xfrm>
          <a:prstGeom prst="rect">
            <a:avLst/>
          </a:prstGeom>
          <a:noFill/>
          <a:ln>
            <a:noFill/>
          </a:ln>
        </p:spPr>
        <p:txBody>
          <a:bodyPr spcFirstLastPara="1" wrap="square" lIns="91425" tIns="45700" rIns="91425" bIns="45700" anchor="t" anchorCtr="0">
            <a:spAutoFit/>
          </a:bodyPr>
          <a:lstStyle/>
          <a:p>
            <a:pPr lvl="0"/>
            <a:r>
              <a:rPr lang="el-GR" sz="2000" b="1" dirty="0">
                <a:solidFill>
                  <a:srgbClr val="FAB632"/>
                </a:solidFill>
                <a:latin typeface="Calibri"/>
                <a:ea typeface="Calibri"/>
                <a:cs typeface="Calibri"/>
                <a:sym typeface="Calibri"/>
              </a:rPr>
              <a:t>Οικονομική Βιωσιμότητα</a:t>
            </a:r>
            <a:endParaRPr dirty="0"/>
          </a:p>
        </p:txBody>
      </p:sp>
      <p:sp>
        <p:nvSpPr>
          <p:cNvPr id="333" name="Google Shape;333;p22"/>
          <p:cNvSpPr txBox="1"/>
          <p:nvPr/>
        </p:nvSpPr>
        <p:spPr>
          <a:xfrm>
            <a:off x="7789213" y="4589604"/>
            <a:ext cx="329551"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rgbClr val="EA4E46"/>
                </a:solidFill>
                <a:latin typeface="Calibri"/>
                <a:ea typeface="Calibri"/>
                <a:cs typeface="Calibri"/>
                <a:sym typeface="Calibri"/>
              </a:rPr>
              <a:t>+</a:t>
            </a:r>
            <a:r>
              <a:rPr lang="en-GB" sz="2000" dirty="0">
                <a:solidFill>
                  <a:srgbClr val="FAB632"/>
                </a:solidFill>
                <a:latin typeface="Calibri"/>
                <a:ea typeface="Calibri"/>
                <a:cs typeface="Calibri"/>
                <a:sym typeface="Calibri"/>
              </a:rPr>
              <a:t>+</a:t>
            </a:r>
            <a:r>
              <a:rPr lang="en-GB" sz="2000" dirty="0">
                <a:solidFill>
                  <a:srgbClr val="21B4A9"/>
                </a:solidFill>
                <a:latin typeface="Calibri"/>
                <a:ea typeface="Calibri"/>
                <a:cs typeface="Calibri"/>
                <a:sym typeface="Calibri"/>
              </a:rPr>
              <a:t>+</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7"/>
        <p:cNvGrpSpPr/>
        <p:nvPr/>
      </p:nvGrpSpPr>
      <p:grpSpPr>
        <a:xfrm>
          <a:off x="0" y="0"/>
          <a:ext cx="0" cy="0"/>
          <a:chOff x="0" y="0"/>
          <a:chExt cx="0" cy="0"/>
        </a:xfrm>
      </p:grpSpPr>
      <p:grpSp>
        <p:nvGrpSpPr>
          <p:cNvPr id="339" name="Google Shape;339;p23"/>
          <p:cNvGrpSpPr/>
          <p:nvPr/>
        </p:nvGrpSpPr>
        <p:grpSpPr>
          <a:xfrm>
            <a:off x="1432736" y="893841"/>
            <a:ext cx="9326528" cy="5862645"/>
            <a:chOff x="523348" y="924321"/>
            <a:chExt cx="9326528" cy="5862645"/>
          </a:xfrm>
        </p:grpSpPr>
        <p:sp>
          <p:nvSpPr>
            <p:cNvPr id="340" name="Google Shape;340;p23"/>
            <p:cNvSpPr/>
            <p:nvPr/>
          </p:nvSpPr>
          <p:spPr>
            <a:xfrm>
              <a:off x="523348" y="924321"/>
              <a:ext cx="4518286" cy="1837678"/>
            </a:xfrm>
            <a:prstGeom prst="rect">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 name="Google Shape;341;p23"/>
            <p:cNvSpPr/>
            <p:nvPr/>
          </p:nvSpPr>
          <p:spPr>
            <a:xfrm>
              <a:off x="523348" y="924321"/>
              <a:ext cx="4518286" cy="422030"/>
            </a:xfrm>
            <a:prstGeom prst="roundRect">
              <a:avLst>
                <a:gd name="adj" fmla="val 16667"/>
              </a:avLst>
            </a:prstGeom>
            <a:solidFill>
              <a:srgbClr val="21B4A9"/>
            </a:solid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l-GR" sz="1600" dirty="0">
                  <a:solidFill>
                    <a:schemeClr val="lt1"/>
                  </a:solidFill>
                  <a:latin typeface="Calibri"/>
                  <a:ea typeface="Calibri"/>
                  <a:cs typeface="Calibri"/>
                  <a:sym typeface="Calibri"/>
                </a:rPr>
                <a:t>Ποια επίπεδα προσθέτει </a:t>
              </a:r>
            </a:p>
            <a:p>
              <a:pPr lvl="0" algn="ctr"/>
              <a:r>
                <a:rPr lang="el-GR" sz="1600" dirty="0">
                  <a:solidFill>
                    <a:schemeClr val="lt1"/>
                  </a:solidFill>
                  <a:latin typeface="Calibri"/>
                  <a:ea typeface="Calibri"/>
                  <a:cs typeface="Calibri"/>
                  <a:sym typeface="Calibri"/>
                </a:rPr>
                <a:t>το </a:t>
              </a:r>
              <a:r>
                <a:rPr lang="el-GR" sz="1600" dirty="0" err="1">
                  <a:solidFill>
                    <a:schemeClr val="lt1"/>
                  </a:solidFill>
                  <a:latin typeface="Calibri"/>
                  <a:ea typeface="Calibri"/>
                  <a:cs typeface="Calibri"/>
                  <a:sym typeface="Calibri"/>
                </a:rPr>
                <a:t>triple</a:t>
              </a:r>
              <a:r>
                <a:rPr lang="el-GR" sz="1600" dirty="0">
                  <a:solidFill>
                    <a:schemeClr val="lt1"/>
                  </a:solidFill>
                  <a:latin typeface="Calibri"/>
                  <a:ea typeface="Calibri"/>
                  <a:cs typeface="Calibri"/>
                  <a:sym typeface="Calibri"/>
                </a:rPr>
                <a:t> </a:t>
              </a:r>
              <a:r>
                <a:rPr lang="el-GR" sz="1600" dirty="0" err="1">
                  <a:solidFill>
                    <a:schemeClr val="lt1"/>
                  </a:solidFill>
                  <a:latin typeface="Calibri"/>
                  <a:ea typeface="Calibri"/>
                  <a:cs typeface="Calibri"/>
                  <a:sym typeface="Calibri"/>
                </a:rPr>
                <a:t>layered</a:t>
              </a:r>
              <a:r>
                <a:rPr lang="el-GR" sz="1600" dirty="0">
                  <a:solidFill>
                    <a:schemeClr val="lt1"/>
                  </a:solidFill>
                  <a:latin typeface="Calibri"/>
                  <a:ea typeface="Calibri"/>
                  <a:cs typeface="Calibri"/>
                  <a:sym typeface="Calibri"/>
                </a:rPr>
                <a:t> </a:t>
              </a:r>
              <a:r>
                <a:rPr lang="el-GR" sz="1600" dirty="0" err="1">
                  <a:solidFill>
                    <a:schemeClr val="lt1"/>
                  </a:solidFill>
                  <a:latin typeface="Calibri"/>
                  <a:ea typeface="Calibri"/>
                  <a:cs typeface="Calibri"/>
                  <a:sym typeface="Calibri"/>
                </a:rPr>
                <a:t>model</a:t>
              </a:r>
              <a:r>
                <a:rPr lang="el-GR" sz="1600" dirty="0">
                  <a:solidFill>
                    <a:schemeClr val="lt1"/>
                  </a:solidFill>
                  <a:latin typeface="Calibri"/>
                  <a:ea typeface="Calibri"/>
                  <a:cs typeface="Calibri"/>
                  <a:sym typeface="Calibri"/>
                </a:rPr>
                <a:t> </a:t>
              </a:r>
              <a:r>
                <a:rPr lang="el-GR" sz="1600" dirty="0" err="1">
                  <a:solidFill>
                    <a:schemeClr val="lt1"/>
                  </a:solidFill>
                  <a:latin typeface="Calibri"/>
                  <a:ea typeface="Calibri"/>
                  <a:cs typeface="Calibri"/>
                  <a:sym typeface="Calibri"/>
                </a:rPr>
                <a:t>canvas</a:t>
              </a:r>
              <a:r>
                <a:rPr lang="el-GR" sz="1600" dirty="0">
                  <a:solidFill>
                    <a:schemeClr val="lt1"/>
                  </a:solidFill>
                  <a:latin typeface="Calibri"/>
                  <a:ea typeface="Calibri"/>
                  <a:cs typeface="Calibri"/>
                  <a:sym typeface="Calibri"/>
                </a:rPr>
                <a:t>;</a:t>
              </a:r>
              <a:endParaRPr dirty="0"/>
            </a:p>
          </p:txBody>
        </p:sp>
        <p:sp>
          <p:nvSpPr>
            <p:cNvPr id="342" name="Google Shape;342;p23"/>
            <p:cNvSpPr txBox="1"/>
            <p:nvPr/>
          </p:nvSpPr>
          <p:spPr>
            <a:xfrm>
              <a:off x="801291" y="1496824"/>
              <a:ext cx="4064999" cy="954067"/>
            </a:xfrm>
            <a:prstGeom prst="rect">
              <a:avLst/>
            </a:prstGeom>
            <a:noFill/>
            <a:ln>
              <a:noFill/>
            </a:ln>
          </p:spPr>
          <p:txBody>
            <a:bodyPr spcFirstLastPara="1" wrap="square" lIns="91425" tIns="45700" rIns="91425" bIns="45700" anchor="t" anchorCtr="0">
              <a:spAutoFit/>
            </a:bodyPr>
            <a:lstStyle/>
            <a:p>
              <a:pPr marL="342900" lvl="0" indent="-342900">
                <a:buClr>
                  <a:schemeClr val="dk1"/>
                </a:buClr>
                <a:buSzPts val="1400"/>
                <a:buFont typeface="Calibri"/>
                <a:buAutoNum type="alphaLcPeriod"/>
              </a:pPr>
              <a:r>
                <a:rPr lang="el-GR" dirty="0"/>
                <a:t>Πολιτικό και οικονομικό</a:t>
              </a:r>
            </a:p>
            <a:p>
              <a:pPr marL="342900" lvl="0" indent="-342900">
                <a:buClr>
                  <a:schemeClr val="dk1"/>
                </a:buClr>
                <a:buSzPts val="1400"/>
                <a:buFont typeface="Calibri"/>
                <a:buAutoNum type="alphaLcPeriod"/>
              </a:pPr>
              <a:r>
                <a:rPr lang="el-GR" dirty="0"/>
                <a:t>Περιβαλλοντικό και κοινωνικό</a:t>
              </a:r>
            </a:p>
            <a:p>
              <a:pPr marL="342900" lvl="0" indent="-342900">
                <a:buClr>
                  <a:schemeClr val="dk1"/>
                </a:buClr>
                <a:buSzPts val="1400"/>
                <a:buFont typeface="Calibri"/>
                <a:buAutoNum type="alphaLcPeriod"/>
              </a:pPr>
              <a:r>
                <a:rPr lang="el-GR" dirty="0"/>
                <a:t>Περιβαλλοντικό και πολιτικό</a:t>
              </a:r>
            </a:p>
            <a:p>
              <a:pPr marL="342900" marR="0" lvl="0" indent="-342900" algn="l" rtl="0">
                <a:spcBef>
                  <a:spcPts val="0"/>
                </a:spcBef>
                <a:spcAft>
                  <a:spcPts val="0"/>
                </a:spcAft>
                <a:buClr>
                  <a:schemeClr val="dk1"/>
                </a:buClr>
                <a:buSzPts val="1400"/>
                <a:buFont typeface="Calibri"/>
                <a:buAutoNum type="alphaLcPeriod"/>
              </a:pPr>
              <a:endParaRPr dirty="0"/>
            </a:p>
          </p:txBody>
        </p:sp>
        <p:sp>
          <p:nvSpPr>
            <p:cNvPr id="343" name="Google Shape;343;p23"/>
            <p:cNvSpPr/>
            <p:nvPr/>
          </p:nvSpPr>
          <p:spPr>
            <a:xfrm>
              <a:off x="5331590" y="924321"/>
              <a:ext cx="4518286" cy="1837678"/>
            </a:xfrm>
            <a:prstGeom prst="rect">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23"/>
            <p:cNvSpPr/>
            <p:nvPr/>
          </p:nvSpPr>
          <p:spPr>
            <a:xfrm>
              <a:off x="5331590" y="924321"/>
              <a:ext cx="4518286" cy="422030"/>
            </a:xfrm>
            <a:prstGeom prst="roundRect">
              <a:avLst>
                <a:gd name="adj" fmla="val 16667"/>
              </a:avLst>
            </a:prstGeom>
            <a:solidFill>
              <a:srgbClr val="FAB632"/>
            </a:solid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l-GR" sz="1600" dirty="0" err="1">
                  <a:solidFill>
                    <a:schemeClr val="lt1"/>
                  </a:solidFill>
                  <a:latin typeface="Calibri"/>
                  <a:ea typeface="Calibri"/>
                  <a:cs typeface="Calibri"/>
                  <a:sym typeface="Calibri"/>
                </a:rPr>
                <a:t>To</a:t>
              </a:r>
              <a:r>
                <a:rPr lang="el-GR" sz="1600" dirty="0">
                  <a:solidFill>
                    <a:schemeClr val="lt1"/>
                  </a:solidFill>
                  <a:latin typeface="Calibri"/>
                  <a:ea typeface="Calibri"/>
                  <a:cs typeface="Calibri"/>
                  <a:sym typeface="Calibri"/>
                </a:rPr>
                <a:t> “L” στο PESTEL σημαίνει:</a:t>
              </a:r>
              <a:endParaRPr dirty="0"/>
            </a:p>
          </p:txBody>
        </p:sp>
        <p:sp>
          <p:nvSpPr>
            <p:cNvPr id="345" name="Google Shape;345;p23"/>
            <p:cNvSpPr txBox="1"/>
            <p:nvPr/>
          </p:nvSpPr>
          <p:spPr>
            <a:xfrm>
              <a:off x="5621547" y="1490868"/>
              <a:ext cx="2923362" cy="954067"/>
            </a:xfrm>
            <a:prstGeom prst="rect">
              <a:avLst/>
            </a:prstGeom>
            <a:noFill/>
            <a:ln>
              <a:noFill/>
            </a:ln>
          </p:spPr>
          <p:txBody>
            <a:bodyPr spcFirstLastPara="1" wrap="square" lIns="91425" tIns="45700" rIns="91425" bIns="45700" anchor="t" anchorCtr="0">
              <a:spAutoFit/>
            </a:bodyPr>
            <a:lstStyle/>
            <a:p>
              <a:pPr marL="342900" lvl="0" indent="-342900">
                <a:buClr>
                  <a:schemeClr val="dk1"/>
                </a:buClr>
                <a:buSzPts val="1400"/>
                <a:buFont typeface="Calibri"/>
                <a:buAutoNum type="alphaLcPeriod"/>
              </a:pPr>
              <a:r>
                <a:rPr lang="el-GR" dirty="0"/>
                <a:t>Πιστός</a:t>
              </a:r>
            </a:p>
            <a:p>
              <a:pPr marL="342900" lvl="0" indent="-342900">
                <a:buClr>
                  <a:schemeClr val="dk1"/>
                </a:buClr>
                <a:buSzPts val="1400"/>
                <a:buFont typeface="Calibri"/>
                <a:buAutoNum type="alphaLcPeriod"/>
              </a:pPr>
              <a:r>
                <a:rPr lang="el-GR" dirty="0"/>
                <a:t>Τοπικός</a:t>
              </a:r>
            </a:p>
            <a:p>
              <a:pPr marL="342900" lvl="0" indent="-342900">
                <a:buClr>
                  <a:schemeClr val="dk1"/>
                </a:buClr>
                <a:buSzPts val="1400"/>
                <a:buFont typeface="Calibri"/>
                <a:buAutoNum type="alphaLcPeriod"/>
              </a:pPr>
              <a:r>
                <a:rPr lang="el-GR" dirty="0"/>
                <a:t>Νομικός</a:t>
              </a:r>
            </a:p>
            <a:p>
              <a:pPr marL="342900" marR="0" lvl="0" indent="-342900" algn="l" rtl="0">
                <a:spcBef>
                  <a:spcPts val="0"/>
                </a:spcBef>
                <a:spcAft>
                  <a:spcPts val="0"/>
                </a:spcAft>
                <a:buClr>
                  <a:schemeClr val="dk1"/>
                </a:buClr>
                <a:buSzPts val="1400"/>
                <a:buFont typeface="Calibri"/>
                <a:buAutoNum type="alphaLcPeriod"/>
              </a:pPr>
              <a:endParaRPr dirty="0"/>
            </a:p>
          </p:txBody>
        </p:sp>
        <p:sp>
          <p:nvSpPr>
            <p:cNvPr id="346" name="Google Shape;346;p23"/>
            <p:cNvSpPr/>
            <p:nvPr/>
          </p:nvSpPr>
          <p:spPr>
            <a:xfrm>
              <a:off x="523348" y="3001874"/>
              <a:ext cx="4518286" cy="1837678"/>
            </a:xfrm>
            <a:prstGeom prst="rect">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23"/>
            <p:cNvSpPr/>
            <p:nvPr/>
          </p:nvSpPr>
          <p:spPr>
            <a:xfrm>
              <a:off x="523348" y="3001874"/>
              <a:ext cx="4518286" cy="531766"/>
            </a:xfrm>
            <a:prstGeom prst="roundRect">
              <a:avLst>
                <a:gd name="adj" fmla="val 16667"/>
              </a:avLst>
            </a:prstGeom>
            <a:solidFill>
              <a:srgbClr val="EA4E46"/>
            </a:solid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l-GR" sz="1600" dirty="0">
                  <a:solidFill>
                    <a:schemeClr val="lt1"/>
                  </a:solidFill>
                  <a:latin typeface="Calibri"/>
                  <a:ea typeface="Calibri"/>
                  <a:cs typeface="Calibri"/>
                  <a:sym typeface="Calibri"/>
                </a:rPr>
                <a:t>Η διαδικασία μετατροπής των ιδεών σε πραγματικά και πρακτικά αντικείμενα είναι</a:t>
              </a:r>
              <a:r>
                <a:rPr lang="en-GB" sz="1600" dirty="0">
                  <a:solidFill>
                    <a:schemeClr val="lt1"/>
                  </a:solidFill>
                  <a:latin typeface="Calibri"/>
                  <a:ea typeface="Calibri"/>
                  <a:cs typeface="Calibri"/>
                  <a:sym typeface="Calibri"/>
                </a:rPr>
                <a:t>: </a:t>
              </a:r>
              <a:endParaRPr dirty="0"/>
            </a:p>
          </p:txBody>
        </p:sp>
        <p:sp>
          <p:nvSpPr>
            <p:cNvPr id="348" name="Google Shape;348;p23"/>
            <p:cNvSpPr txBox="1"/>
            <p:nvPr/>
          </p:nvSpPr>
          <p:spPr>
            <a:xfrm>
              <a:off x="813305" y="3640627"/>
              <a:ext cx="3296240" cy="1200288"/>
            </a:xfrm>
            <a:prstGeom prst="rect">
              <a:avLst/>
            </a:prstGeom>
            <a:noFill/>
            <a:ln>
              <a:noFill/>
            </a:ln>
          </p:spPr>
          <p:txBody>
            <a:bodyPr spcFirstLastPara="1" wrap="square" lIns="91425" tIns="45700" rIns="91425" bIns="45700" anchor="t" anchorCtr="0">
              <a:spAutoFit/>
            </a:bodyPr>
            <a:lstStyle/>
            <a:p>
              <a:pPr marL="342900" lvl="0" indent="-342900">
                <a:buClr>
                  <a:schemeClr val="dk1"/>
                </a:buClr>
                <a:buSzPts val="1400"/>
                <a:buFont typeface="Calibri"/>
                <a:buAutoNum type="alphaLcPeriod"/>
              </a:pPr>
              <a:r>
                <a:rPr lang="el-GR" dirty="0">
                  <a:solidFill>
                    <a:schemeClr val="dk1"/>
                  </a:solidFill>
                  <a:latin typeface="Calibri"/>
                  <a:ea typeface="Calibri"/>
                  <a:cs typeface="Calibri"/>
                  <a:sym typeface="Calibri"/>
                </a:rPr>
                <a:t>Σχεδιασμός υπηρεσιών</a:t>
              </a:r>
            </a:p>
            <a:p>
              <a:pPr marL="342900" lvl="0" indent="-342900">
                <a:buClr>
                  <a:schemeClr val="dk1"/>
                </a:buClr>
                <a:buSzPts val="1400"/>
                <a:buFont typeface="Calibri"/>
                <a:buAutoNum type="alphaLcPeriod"/>
              </a:pPr>
              <a:r>
                <a:rPr lang="el-GR" dirty="0">
                  <a:solidFill>
                    <a:schemeClr val="dk1"/>
                  </a:solidFill>
                  <a:latin typeface="Calibri"/>
                  <a:ea typeface="Calibri"/>
                  <a:cs typeface="Calibri"/>
                  <a:sym typeface="Calibri"/>
                </a:rPr>
                <a:t>Σχεδιασμός προϊόντος </a:t>
              </a:r>
            </a:p>
            <a:p>
              <a:pPr marL="342900" lvl="0" indent="-342900">
                <a:buClr>
                  <a:schemeClr val="dk1"/>
                </a:buClr>
                <a:buSzPts val="1400"/>
                <a:buFont typeface="Calibri"/>
                <a:buAutoNum type="alphaLcPeriod"/>
              </a:pPr>
              <a:r>
                <a:rPr lang="el-GR" dirty="0" err="1">
                  <a:solidFill>
                    <a:schemeClr val="dk1"/>
                  </a:solidFill>
                  <a:latin typeface="Calibri"/>
                  <a:ea typeface="Calibri"/>
                  <a:cs typeface="Calibri"/>
                  <a:sym typeface="Calibri"/>
                </a:rPr>
                <a:t>Design</a:t>
              </a:r>
              <a:r>
                <a:rPr lang="el-GR" dirty="0">
                  <a:solidFill>
                    <a:schemeClr val="dk1"/>
                  </a:solidFill>
                  <a:latin typeface="Calibri"/>
                  <a:ea typeface="Calibri"/>
                  <a:cs typeface="Calibri"/>
                  <a:sym typeface="Calibri"/>
                </a:rPr>
                <a:t> </a:t>
              </a:r>
              <a:r>
                <a:rPr lang="el-GR" dirty="0" err="1">
                  <a:solidFill>
                    <a:schemeClr val="dk1"/>
                  </a:solidFill>
                  <a:latin typeface="Calibri"/>
                  <a:ea typeface="Calibri"/>
                  <a:cs typeface="Calibri"/>
                  <a:sym typeface="Calibri"/>
                </a:rPr>
                <a:t>thinking</a:t>
              </a:r>
              <a:endParaRPr lang="el-GR"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400"/>
                <a:buFont typeface="Calibri"/>
                <a:buAutoNum type="alphaLcPeriod"/>
              </a:pPr>
              <a:endParaRPr lang="el-GR"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400"/>
                <a:buFont typeface="Calibri"/>
                <a:buAutoNum type="alphaLcPeriod"/>
              </a:pPr>
              <a:endParaRPr sz="1600" dirty="0">
                <a:solidFill>
                  <a:schemeClr val="dk1"/>
                </a:solidFill>
                <a:latin typeface="Calibri"/>
                <a:ea typeface="Calibri"/>
                <a:cs typeface="Calibri"/>
                <a:sym typeface="Calibri"/>
              </a:endParaRPr>
            </a:p>
          </p:txBody>
        </p:sp>
        <p:sp>
          <p:nvSpPr>
            <p:cNvPr id="349" name="Google Shape;349;p23"/>
            <p:cNvSpPr/>
            <p:nvPr/>
          </p:nvSpPr>
          <p:spPr>
            <a:xfrm>
              <a:off x="5331590" y="3021670"/>
              <a:ext cx="4518286" cy="1837678"/>
            </a:xfrm>
            <a:prstGeom prst="rect">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23"/>
            <p:cNvSpPr/>
            <p:nvPr/>
          </p:nvSpPr>
          <p:spPr>
            <a:xfrm>
              <a:off x="5331590" y="3021670"/>
              <a:ext cx="4518286" cy="656962"/>
            </a:xfrm>
            <a:prstGeom prst="roundRect">
              <a:avLst>
                <a:gd name="adj" fmla="val 16667"/>
              </a:avLst>
            </a:prstGeom>
            <a:solidFill>
              <a:srgbClr val="21B4A9"/>
            </a:solid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l-GR" dirty="0">
                  <a:solidFill>
                    <a:schemeClr val="lt1"/>
                  </a:solidFill>
                  <a:latin typeface="Calibri"/>
                  <a:ea typeface="Calibri"/>
                  <a:cs typeface="Calibri"/>
                  <a:sym typeface="Calibri"/>
                </a:rPr>
                <a:t>Τι συμβαίνει όταν ένα έργο αποδεικνύει ότι είναι οικονομικά εφικτό, εφευρετικό και βιώσιμο όσον αφορά τους οικονομικούς πόρους που επενδύονται;</a:t>
              </a:r>
              <a:endParaRPr sz="1200" dirty="0"/>
            </a:p>
          </p:txBody>
        </p:sp>
        <p:sp>
          <p:nvSpPr>
            <p:cNvPr id="351" name="Google Shape;351;p23"/>
            <p:cNvSpPr txBox="1"/>
            <p:nvPr/>
          </p:nvSpPr>
          <p:spPr>
            <a:xfrm>
              <a:off x="5621547" y="3741860"/>
              <a:ext cx="2923363" cy="954067"/>
            </a:xfrm>
            <a:prstGeom prst="rect">
              <a:avLst/>
            </a:prstGeom>
            <a:noFill/>
            <a:ln>
              <a:noFill/>
            </a:ln>
          </p:spPr>
          <p:txBody>
            <a:bodyPr spcFirstLastPara="1" wrap="square" lIns="91425" tIns="45700" rIns="91425" bIns="45700" anchor="t" anchorCtr="0">
              <a:spAutoFit/>
            </a:bodyPr>
            <a:lstStyle/>
            <a:p>
              <a:pPr marL="342900" lvl="0" indent="-342900">
                <a:buClr>
                  <a:schemeClr val="dk1"/>
                </a:buClr>
                <a:buSzPts val="1400"/>
                <a:buFont typeface="Calibri"/>
                <a:buAutoNum type="alphaLcPeriod"/>
              </a:pPr>
              <a:r>
                <a:rPr lang="el-GR" dirty="0"/>
                <a:t>Συνέντευξη λύσης </a:t>
              </a:r>
            </a:p>
            <a:p>
              <a:pPr marL="342900" lvl="0" indent="-342900">
                <a:buClr>
                  <a:schemeClr val="dk1"/>
                </a:buClr>
                <a:buSzPts val="1400"/>
                <a:buFont typeface="Calibri"/>
                <a:buAutoNum type="alphaLcPeriod"/>
              </a:pPr>
              <a:r>
                <a:rPr lang="el-GR" dirty="0"/>
                <a:t>Οικονομική βιωσιμότητα</a:t>
              </a:r>
            </a:p>
            <a:p>
              <a:pPr marL="342900" lvl="0" indent="-342900">
                <a:buClr>
                  <a:schemeClr val="dk1"/>
                </a:buClr>
                <a:buSzPts val="1400"/>
                <a:buFont typeface="Calibri"/>
                <a:buAutoNum type="alphaLcPeriod"/>
              </a:pPr>
              <a:r>
                <a:rPr lang="el-GR" dirty="0"/>
                <a:t>Δοκιμή αγοράς</a:t>
              </a:r>
            </a:p>
            <a:p>
              <a:pPr marL="342900" marR="0" lvl="0" indent="-342900" algn="l" rtl="0">
                <a:spcBef>
                  <a:spcPts val="0"/>
                </a:spcBef>
                <a:spcAft>
                  <a:spcPts val="0"/>
                </a:spcAft>
                <a:buClr>
                  <a:schemeClr val="dk1"/>
                </a:buClr>
                <a:buSzPts val="1400"/>
                <a:buFont typeface="Calibri"/>
                <a:buAutoNum type="alphaLcPeriod"/>
              </a:pPr>
              <a:endParaRPr dirty="0"/>
            </a:p>
          </p:txBody>
        </p:sp>
        <p:sp>
          <p:nvSpPr>
            <p:cNvPr id="352" name="Google Shape;352;p23"/>
            <p:cNvSpPr/>
            <p:nvPr/>
          </p:nvSpPr>
          <p:spPr>
            <a:xfrm>
              <a:off x="2954985" y="4949288"/>
              <a:ext cx="4518286" cy="1837678"/>
            </a:xfrm>
            <a:prstGeom prst="rect">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23"/>
            <p:cNvSpPr/>
            <p:nvPr/>
          </p:nvSpPr>
          <p:spPr>
            <a:xfrm>
              <a:off x="2961527" y="4950179"/>
              <a:ext cx="4518286" cy="422030"/>
            </a:xfrm>
            <a:prstGeom prst="roundRect">
              <a:avLst>
                <a:gd name="adj" fmla="val 16667"/>
              </a:avLst>
            </a:prstGeom>
            <a:solidFill>
              <a:srgbClr val="FAB632"/>
            </a:solid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l-GR" sz="1600" dirty="0">
                  <a:solidFill>
                    <a:schemeClr val="lt1"/>
                  </a:solidFill>
                  <a:latin typeface="Calibri"/>
                  <a:ea typeface="Calibri"/>
                  <a:cs typeface="Calibri"/>
                  <a:sym typeface="Calibri"/>
                </a:rPr>
                <a:t>Το νεκρό σημείο εμφανίζεται όταν:</a:t>
              </a:r>
              <a:endParaRPr dirty="0"/>
            </a:p>
          </p:txBody>
        </p:sp>
        <p:sp>
          <p:nvSpPr>
            <p:cNvPr id="354" name="Google Shape;354;p23"/>
            <p:cNvSpPr txBox="1"/>
            <p:nvPr/>
          </p:nvSpPr>
          <p:spPr>
            <a:xfrm>
              <a:off x="3099797" y="5500955"/>
              <a:ext cx="4518286" cy="1231066"/>
            </a:xfrm>
            <a:prstGeom prst="rect">
              <a:avLst/>
            </a:prstGeom>
            <a:noFill/>
            <a:ln>
              <a:noFill/>
            </a:ln>
          </p:spPr>
          <p:txBody>
            <a:bodyPr spcFirstLastPara="1" wrap="square" lIns="91425" tIns="45700" rIns="91425" bIns="45700" anchor="t" anchorCtr="0">
              <a:spAutoFit/>
            </a:bodyPr>
            <a:lstStyle/>
            <a:p>
              <a:pPr marL="342900" lvl="0" indent="-342900">
                <a:buClr>
                  <a:schemeClr val="dk1"/>
                </a:buClr>
                <a:buSzPts val="1400"/>
                <a:buFont typeface="Calibri"/>
                <a:buAutoNum type="alphaLcPeriod"/>
              </a:pPr>
              <a:r>
                <a:rPr lang="el-GR" sz="1200" dirty="0"/>
                <a:t>Το συνολικό κόστος και τα συνολικά έσοδα είναι ίσα</a:t>
              </a:r>
            </a:p>
            <a:p>
              <a:pPr marL="342900" lvl="0" indent="-342900">
                <a:buClr>
                  <a:schemeClr val="dk1"/>
                </a:buClr>
                <a:buSzPts val="1400"/>
                <a:buFont typeface="Calibri"/>
                <a:buAutoNum type="alphaLcPeriod"/>
              </a:pPr>
              <a:r>
                <a:rPr lang="el-GR" sz="1200" dirty="0"/>
                <a:t>Το συνολικό κόστος είναι υψηλότερο από τα συνολικά έσοδα</a:t>
              </a:r>
            </a:p>
            <a:p>
              <a:pPr marL="342900" lvl="0" indent="-342900">
                <a:buClr>
                  <a:schemeClr val="dk1"/>
                </a:buClr>
                <a:buSzPts val="1400"/>
                <a:buFont typeface="Calibri"/>
                <a:buAutoNum type="alphaLcPeriod"/>
              </a:pPr>
              <a:r>
                <a:rPr lang="el-GR" sz="1200" dirty="0"/>
                <a:t>Το συνολικό κόστος είναι χαμηλότερο από τα συνολικά έσοδα</a:t>
              </a:r>
            </a:p>
            <a:p>
              <a:pPr marL="342900" marR="0" lvl="0" indent="-342900" algn="l" rtl="0">
                <a:spcBef>
                  <a:spcPts val="0"/>
                </a:spcBef>
                <a:spcAft>
                  <a:spcPts val="0"/>
                </a:spcAft>
                <a:buClr>
                  <a:schemeClr val="dk1"/>
                </a:buClr>
                <a:buSzPts val="1400"/>
                <a:buFont typeface="Calibri"/>
                <a:buAutoNum type="alphaLcPeriod"/>
              </a:pPr>
              <a:endParaRPr sz="1200" dirty="0"/>
            </a:p>
          </p:txBody>
        </p:sp>
      </p:grpSp>
      <p:sp>
        <p:nvSpPr>
          <p:cNvPr id="19" name="Google Shape;224;p14">
            <a:extLst>
              <a:ext uri="{FF2B5EF4-FFF2-40B4-BE49-F238E27FC236}">
                <a16:creationId xmlns:a16="http://schemas.microsoft.com/office/drawing/2014/main" id="{6A3C9B36-C196-4703-B1EE-C7F6FE3FF0AB}"/>
              </a:ext>
            </a:extLst>
          </p:cNvPr>
          <p:cNvSpPr/>
          <p:nvPr/>
        </p:nvSpPr>
        <p:spPr>
          <a:xfrm>
            <a:off x="550864" y="267874"/>
            <a:ext cx="8245474" cy="553998"/>
          </a:xfrm>
          <a:prstGeom prst="rect">
            <a:avLst/>
          </a:prstGeom>
          <a:noFill/>
          <a:ln>
            <a:noFill/>
          </a:ln>
        </p:spPr>
        <p:txBody>
          <a:bodyPr spcFirstLastPara="1" wrap="square" lIns="0" tIns="0" rIns="0" bIns="0" anchor="ctr" anchorCtr="0">
            <a:spAutoFit/>
          </a:bodyPr>
          <a:lstStyle/>
          <a:p>
            <a:pPr lvl="0"/>
            <a:r>
              <a:rPr lang="el-GR" sz="3600" b="1" dirty="0" err="1">
                <a:solidFill>
                  <a:srgbClr val="21B4A9"/>
                </a:solidFill>
                <a:latin typeface="Calibri"/>
                <a:ea typeface="Calibri"/>
                <a:cs typeface="Calibri"/>
                <a:sym typeface="Calibri"/>
              </a:rPr>
              <a:t>Αυτοαξιολόγηση</a:t>
            </a:r>
            <a:r>
              <a:rPr lang="el-GR" sz="3600" b="1" dirty="0">
                <a:solidFill>
                  <a:srgbClr val="21B4A9"/>
                </a:solidFill>
                <a:latin typeface="Calibri"/>
                <a:ea typeface="Calibri"/>
                <a:cs typeface="Calibri"/>
                <a:sym typeface="Calibri"/>
              </a:rPr>
              <a:t> </a:t>
            </a:r>
            <a:r>
              <a:rPr lang="en-GB" sz="3600" b="1" dirty="0">
                <a:solidFill>
                  <a:srgbClr val="21B4A9"/>
                </a:solidFill>
                <a:latin typeface="Calibri"/>
                <a:ea typeface="Calibri"/>
                <a:cs typeface="Calibri"/>
                <a:sym typeface="Calibri"/>
              </a:rPr>
              <a:t>:</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Google Shape;359;p24"/>
          <p:cNvSpPr txBox="1"/>
          <p:nvPr/>
        </p:nvSpPr>
        <p:spPr>
          <a:xfrm>
            <a:off x="4849426" y="4214219"/>
            <a:ext cx="195086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EA4E46"/>
                </a:solidFill>
                <a:latin typeface="Calibri"/>
                <a:ea typeface="Calibri"/>
                <a:cs typeface="Calibri"/>
                <a:sym typeface="Calibri"/>
              </a:rPr>
              <a:t>moreproject.eu</a:t>
            </a:r>
            <a:endParaRPr/>
          </a:p>
        </p:txBody>
      </p:sp>
      <p:pic>
        <p:nvPicPr>
          <p:cNvPr id="360" name="Google Shape;360;p24"/>
          <p:cNvPicPr preferRelativeResize="0"/>
          <p:nvPr/>
        </p:nvPicPr>
        <p:blipFill rotWithShape="1">
          <a:blip r:embed="rId3">
            <a:alphaModFix/>
          </a:blip>
          <a:srcRect l="17326" t="38446" r="19050" b="33333"/>
          <a:stretch/>
        </p:blipFill>
        <p:spPr>
          <a:xfrm>
            <a:off x="9123889" y="327888"/>
            <a:ext cx="2766269" cy="1225704"/>
          </a:xfrm>
          <a:prstGeom prst="rect">
            <a:avLst/>
          </a:prstGeom>
          <a:noFill/>
          <a:ln>
            <a:noFill/>
          </a:ln>
        </p:spPr>
      </p:pic>
      <p:sp>
        <p:nvSpPr>
          <p:cNvPr id="5" name="Google Shape;247;p15">
            <a:extLst>
              <a:ext uri="{FF2B5EF4-FFF2-40B4-BE49-F238E27FC236}">
                <a16:creationId xmlns:a16="http://schemas.microsoft.com/office/drawing/2014/main" id="{E291C006-6E52-4938-9DAE-09E5E1359E5F}"/>
              </a:ext>
            </a:extLst>
          </p:cNvPr>
          <p:cNvSpPr txBox="1"/>
          <p:nvPr/>
        </p:nvSpPr>
        <p:spPr>
          <a:xfrm>
            <a:off x="3943184" y="3306278"/>
            <a:ext cx="3763351" cy="907900"/>
          </a:xfrm>
          <a:prstGeom prst="rect">
            <a:avLst/>
          </a:prstGeom>
          <a:noFill/>
          <a:ln>
            <a:noFill/>
          </a:ln>
        </p:spPr>
        <p:txBody>
          <a:bodyPr spcFirstLastPara="1" wrap="square" lIns="91425" tIns="45700" rIns="91425" bIns="45700" anchor="t" anchorCtr="0">
            <a:spAutoFit/>
          </a:bodyPr>
          <a:lstStyle/>
          <a:p>
            <a:pPr lvl="0"/>
            <a:r>
              <a:rPr lang="el-GR" sz="5300" b="1" dirty="0">
                <a:solidFill>
                  <a:schemeClr val="dk1"/>
                </a:solidFill>
                <a:latin typeface="Calibri"/>
                <a:ea typeface="Calibri"/>
                <a:cs typeface="Calibri"/>
                <a:sym typeface="Calibri"/>
              </a:rPr>
              <a:t>ΕΥΧΑΡΙΣΤΩ</a:t>
            </a:r>
            <a:endParaRPr sz="5300" b="1"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grpSp>
        <p:nvGrpSpPr>
          <p:cNvPr id="107" name="Google Shape;107;p3"/>
          <p:cNvGrpSpPr/>
          <p:nvPr/>
        </p:nvGrpSpPr>
        <p:grpSpPr>
          <a:xfrm>
            <a:off x="1806215" y="909875"/>
            <a:ext cx="8472891" cy="5038250"/>
            <a:chOff x="1371282" y="616799"/>
            <a:chExt cx="8472891" cy="5038250"/>
          </a:xfrm>
        </p:grpSpPr>
        <p:sp>
          <p:nvSpPr>
            <p:cNvPr id="108" name="Google Shape;108;p3"/>
            <p:cNvSpPr txBox="1"/>
            <p:nvPr/>
          </p:nvSpPr>
          <p:spPr>
            <a:xfrm>
              <a:off x="7550686" y="3697848"/>
              <a:ext cx="2110881" cy="261570"/>
            </a:xfrm>
            <a:prstGeom prst="rect">
              <a:avLst/>
            </a:prstGeom>
            <a:noFill/>
            <a:ln>
              <a:noFill/>
            </a:ln>
          </p:spPr>
          <p:txBody>
            <a:bodyPr spcFirstLastPara="1" wrap="square" lIns="91425" tIns="45700" rIns="91425" bIns="45700" anchor="t" anchorCtr="0">
              <a:spAutoFit/>
            </a:bodyPr>
            <a:lstStyle/>
            <a:p>
              <a:pPr lvl="0"/>
              <a:r>
                <a:rPr lang="el-GR" sz="1100" b="1" dirty="0">
                  <a:solidFill>
                    <a:srgbClr val="FAB632"/>
                  </a:solidFill>
                  <a:latin typeface="Calibri"/>
                  <a:ea typeface="Calibri"/>
                  <a:cs typeface="Calibri"/>
                  <a:sym typeface="Calibri"/>
                </a:rPr>
                <a:t>4. Οικονομική Βιωσιμότητα</a:t>
              </a:r>
              <a:endParaRPr sz="1200" dirty="0"/>
            </a:p>
          </p:txBody>
        </p:sp>
        <p:sp>
          <p:nvSpPr>
            <p:cNvPr id="109" name="Google Shape;109;p3"/>
            <p:cNvSpPr txBox="1"/>
            <p:nvPr/>
          </p:nvSpPr>
          <p:spPr>
            <a:xfrm>
              <a:off x="7444006" y="3936747"/>
              <a:ext cx="2400167" cy="1215677"/>
            </a:xfrm>
            <a:prstGeom prst="rect">
              <a:avLst/>
            </a:prstGeom>
            <a:noFill/>
            <a:ln>
              <a:noFill/>
            </a:ln>
          </p:spPr>
          <p:txBody>
            <a:bodyPr spcFirstLastPara="1" wrap="square" lIns="91425" tIns="45700" rIns="91425" bIns="45700" anchor="t" anchorCtr="0">
              <a:spAutoFit/>
            </a:bodyPr>
            <a:lstStyle/>
            <a:p>
              <a:pPr lvl="0">
                <a:lnSpc>
                  <a:spcPct val="200000"/>
                </a:lnSpc>
              </a:pPr>
              <a:r>
                <a:rPr lang="el-GR" sz="1100" dirty="0">
                  <a:solidFill>
                    <a:schemeClr val="dk1"/>
                  </a:solidFill>
                  <a:latin typeface="Calibri"/>
                  <a:ea typeface="Calibri"/>
                  <a:cs typeface="Calibri"/>
                  <a:sym typeface="Calibri"/>
                </a:rPr>
                <a:t>Πάγια και Μεταβλητά Έξοδα</a:t>
              </a:r>
              <a:endParaRPr sz="1100" dirty="0"/>
            </a:p>
            <a:p>
              <a:pPr lvl="0">
                <a:lnSpc>
                  <a:spcPct val="200000"/>
                </a:lnSpc>
              </a:pPr>
              <a:r>
                <a:rPr lang="el-GR" sz="1100" dirty="0">
                  <a:solidFill>
                    <a:schemeClr val="dk1"/>
                  </a:solidFill>
                  <a:latin typeface="Calibri"/>
                  <a:ea typeface="Calibri"/>
                  <a:cs typeface="Calibri"/>
                  <a:sym typeface="Calibri"/>
                </a:rPr>
                <a:t>Νεκρό σημείο</a:t>
              </a:r>
              <a:endParaRPr sz="1100" dirty="0"/>
            </a:p>
            <a:p>
              <a:pPr lvl="0"/>
              <a:endParaRPr lang="el-GR" sz="700" dirty="0">
                <a:solidFill>
                  <a:schemeClr val="dk1"/>
                </a:solidFill>
                <a:latin typeface="Calibri"/>
                <a:ea typeface="Calibri"/>
                <a:cs typeface="Calibri"/>
                <a:sym typeface="Calibri"/>
              </a:endParaRPr>
            </a:p>
            <a:p>
              <a:pPr lvl="0"/>
              <a:r>
                <a:rPr lang="el-GR" sz="1100" dirty="0">
                  <a:solidFill>
                    <a:schemeClr val="dk1"/>
                  </a:solidFill>
                  <a:latin typeface="Calibri"/>
                  <a:ea typeface="Calibri"/>
                  <a:cs typeface="Calibri"/>
                  <a:sym typeface="Calibri"/>
                </a:rPr>
                <a:t>Οικονομικό και</a:t>
              </a:r>
              <a:r>
                <a:rPr lang="en-US" sz="1100" dirty="0">
                  <a:solidFill>
                    <a:schemeClr val="dk1"/>
                  </a:solidFill>
                  <a:latin typeface="Calibri"/>
                  <a:ea typeface="Calibri"/>
                  <a:cs typeface="Calibri"/>
                  <a:sym typeface="Calibri"/>
                </a:rPr>
                <a:t> </a:t>
              </a:r>
            </a:p>
            <a:p>
              <a:pPr lvl="0"/>
              <a:r>
                <a:rPr lang="el-GR" sz="1100" dirty="0">
                  <a:solidFill>
                    <a:schemeClr val="dk1"/>
                  </a:solidFill>
                  <a:latin typeface="Calibri"/>
                  <a:ea typeface="Calibri"/>
                  <a:cs typeface="Calibri"/>
                  <a:sym typeface="Calibri"/>
                </a:rPr>
                <a:t>χρηματοοικονομικό σχέδιο</a:t>
              </a:r>
              <a:endParaRPr sz="1100" dirty="0"/>
            </a:p>
          </p:txBody>
        </p:sp>
        <p:sp>
          <p:nvSpPr>
            <p:cNvPr id="110" name="Google Shape;110;p3"/>
            <p:cNvSpPr txBox="1"/>
            <p:nvPr/>
          </p:nvSpPr>
          <p:spPr>
            <a:xfrm>
              <a:off x="5526323" y="1806214"/>
              <a:ext cx="2400167" cy="85404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100" dirty="0">
                  <a:solidFill>
                    <a:schemeClr val="dk1"/>
                  </a:solidFill>
                  <a:latin typeface="Calibri"/>
                  <a:ea typeface="Calibri"/>
                  <a:cs typeface="Calibri"/>
                  <a:sym typeface="Calibri"/>
                </a:rPr>
                <a:t>Design Thinking &amp; Design Sprint</a:t>
              </a:r>
              <a:endParaRPr dirty="0"/>
            </a:p>
            <a:p>
              <a:pPr lvl="0">
                <a:lnSpc>
                  <a:spcPct val="150000"/>
                </a:lnSpc>
              </a:pPr>
              <a:r>
                <a:rPr lang="el-GR" sz="1100" dirty="0">
                  <a:solidFill>
                    <a:schemeClr val="dk1"/>
                  </a:solidFill>
                  <a:latin typeface="Calibri"/>
                  <a:ea typeface="Calibri"/>
                  <a:cs typeface="Calibri"/>
                  <a:sym typeface="Calibri"/>
                </a:rPr>
                <a:t>Δοκιμή αγοράς</a:t>
              </a:r>
              <a:endParaRPr dirty="0"/>
            </a:p>
            <a:p>
              <a:pPr lvl="0">
                <a:lnSpc>
                  <a:spcPct val="150000"/>
                </a:lnSpc>
              </a:pPr>
              <a:r>
                <a:rPr lang="el-GR" sz="1100" dirty="0">
                  <a:solidFill>
                    <a:schemeClr val="dk1"/>
                  </a:solidFill>
                  <a:latin typeface="Calibri"/>
                  <a:ea typeface="Calibri"/>
                  <a:cs typeface="Calibri"/>
                  <a:sym typeface="Calibri"/>
                </a:rPr>
                <a:t>Συνεντεύξεις λύσεις</a:t>
              </a:r>
              <a:endParaRPr dirty="0"/>
            </a:p>
          </p:txBody>
        </p:sp>
        <p:sp>
          <p:nvSpPr>
            <p:cNvPr id="111" name="Google Shape;111;p3"/>
            <p:cNvSpPr txBox="1"/>
            <p:nvPr/>
          </p:nvSpPr>
          <p:spPr>
            <a:xfrm>
              <a:off x="5539966" y="1258320"/>
              <a:ext cx="1947781" cy="430847"/>
            </a:xfrm>
            <a:prstGeom prst="rect">
              <a:avLst/>
            </a:prstGeom>
            <a:noFill/>
            <a:ln>
              <a:noFill/>
            </a:ln>
          </p:spPr>
          <p:txBody>
            <a:bodyPr spcFirstLastPara="1" wrap="square" lIns="91425" tIns="45700" rIns="91425" bIns="45700" anchor="t" anchorCtr="0">
              <a:spAutoFit/>
            </a:bodyPr>
            <a:lstStyle/>
            <a:p>
              <a:pPr lvl="0"/>
              <a:r>
                <a:rPr lang="en-GB" sz="1100" b="1" dirty="0">
                  <a:solidFill>
                    <a:srgbClr val="EA4E46"/>
                  </a:solidFill>
                  <a:latin typeface="Calibri"/>
                  <a:ea typeface="Calibri"/>
                  <a:cs typeface="Calibri"/>
                  <a:sym typeface="Calibri"/>
                </a:rPr>
                <a:t>3. </a:t>
              </a:r>
              <a:r>
                <a:rPr lang="el-GR" sz="1100" b="1" dirty="0">
                  <a:solidFill>
                    <a:srgbClr val="EA4E46"/>
                  </a:solidFill>
                  <a:latin typeface="Calibri"/>
                  <a:ea typeface="Calibri"/>
                  <a:cs typeface="Calibri"/>
                  <a:sym typeface="Calibri"/>
                </a:rPr>
                <a:t>Σχεδιασμός και επικύρωση προϊόντων και υπηρεσιών</a:t>
              </a:r>
              <a:endParaRPr sz="1200" dirty="0"/>
            </a:p>
          </p:txBody>
        </p:sp>
        <p:sp>
          <p:nvSpPr>
            <p:cNvPr id="112" name="Google Shape;112;p3"/>
            <p:cNvSpPr txBox="1"/>
            <p:nvPr/>
          </p:nvSpPr>
          <p:spPr>
            <a:xfrm>
              <a:off x="1790589" y="1714562"/>
              <a:ext cx="2061888" cy="854040"/>
            </a:xfrm>
            <a:prstGeom prst="rect">
              <a:avLst/>
            </a:prstGeom>
            <a:noFill/>
            <a:ln>
              <a:noFill/>
            </a:ln>
          </p:spPr>
          <p:txBody>
            <a:bodyPr spcFirstLastPara="1" wrap="square" lIns="91425" tIns="45700" rIns="91425" bIns="45700" anchor="t" anchorCtr="0">
              <a:spAutoFit/>
            </a:bodyPr>
            <a:lstStyle/>
            <a:p>
              <a:pPr lvl="0">
                <a:lnSpc>
                  <a:spcPct val="150000"/>
                </a:lnSpc>
              </a:pPr>
              <a:r>
                <a:rPr lang="en-GB" sz="1100" dirty="0">
                  <a:solidFill>
                    <a:schemeClr val="dk1"/>
                  </a:solidFill>
                  <a:latin typeface="Calibri"/>
                  <a:ea typeface="Calibri"/>
                  <a:cs typeface="Calibri"/>
                  <a:sym typeface="Calibri"/>
                </a:rPr>
                <a:t>CANVAS </a:t>
              </a:r>
              <a:r>
                <a:rPr lang="el-GR" sz="1100" dirty="0">
                  <a:solidFill>
                    <a:schemeClr val="dk1"/>
                  </a:solidFill>
                  <a:latin typeface="Calibri"/>
                  <a:ea typeface="Calibri"/>
                  <a:cs typeface="Calibri"/>
                  <a:sym typeface="Calibri"/>
                </a:rPr>
                <a:t>τριπλή ισορροπία</a:t>
              </a:r>
              <a:endParaRPr dirty="0"/>
            </a:p>
            <a:p>
              <a:pPr lvl="0">
                <a:lnSpc>
                  <a:spcPct val="150000"/>
                </a:lnSpc>
              </a:pPr>
              <a:r>
                <a:rPr lang="el-GR" sz="1100" dirty="0">
                  <a:solidFill>
                    <a:schemeClr val="dk1"/>
                  </a:solidFill>
                  <a:latin typeface="Calibri"/>
                  <a:ea typeface="Calibri"/>
                  <a:cs typeface="Calibri"/>
                  <a:sym typeface="Calibri"/>
                </a:rPr>
                <a:t>Νέες οικονομίες και ΣΒΑ</a:t>
              </a:r>
              <a:endParaRPr dirty="0"/>
            </a:p>
            <a:p>
              <a:pPr lvl="0">
                <a:lnSpc>
                  <a:spcPct val="150000"/>
                </a:lnSpc>
              </a:pPr>
              <a:r>
                <a:rPr lang="el-GR" sz="1100" dirty="0">
                  <a:solidFill>
                    <a:schemeClr val="dk1"/>
                  </a:solidFill>
                  <a:latin typeface="Calibri"/>
                  <a:ea typeface="Calibri"/>
                  <a:cs typeface="Calibri"/>
                  <a:sym typeface="Calibri"/>
                </a:rPr>
                <a:t>Κοινωνική επιχειρηματικότητα</a:t>
              </a:r>
              <a:endParaRPr dirty="0"/>
            </a:p>
          </p:txBody>
        </p:sp>
        <p:sp>
          <p:nvSpPr>
            <p:cNvPr id="113" name="Google Shape;113;p3"/>
            <p:cNvSpPr txBox="1"/>
            <p:nvPr/>
          </p:nvSpPr>
          <p:spPr>
            <a:xfrm>
              <a:off x="1800563" y="1213497"/>
              <a:ext cx="1897684" cy="553957"/>
            </a:xfrm>
            <a:prstGeom prst="rect">
              <a:avLst/>
            </a:prstGeom>
            <a:noFill/>
            <a:ln>
              <a:noFill/>
            </a:ln>
          </p:spPr>
          <p:txBody>
            <a:bodyPr spcFirstLastPara="1" wrap="square" lIns="91425" tIns="45700" rIns="91425" bIns="45700" anchor="t" anchorCtr="0">
              <a:spAutoFit/>
            </a:bodyPr>
            <a:lstStyle/>
            <a:p>
              <a:pPr lvl="0"/>
              <a:r>
                <a:rPr lang="en-GB" sz="1000" b="1" dirty="0">
                  <a:solidFill>
                    <a:srgbClr val="21B4A9"/>
                  </a:solidFill>
                  <a:latin typeface="Calibri"/>
                  <a:ea typeface="Calibri"/>
                  <a:cs typeface="Calibri"/>
                  <a:sym typeface="Calibri"/>
                </a:rPr>
                <a:t>1. </a:t>
              </a:r>
              <a:r>
                <a:rPr lang="el-GR" sz="1000" b="1" dirty="0">
                  <a:solidFill>
                    <a:srgbClr val="21B4A9"/>
                  </a:solidFill>
                  <a:latin typeface="Calibri"/>
                  <a:ea typeface="Calibri"/>
                  <a:cs typeface="Calibri"/>
                  <a:sym typeface="Calibri"/>
                </a:rPr>
                <a:t>Ορισμός της ιδέας και ο σχεδιασμός του επιχειρηματικού μοντέλου</a:t>
              </a:r>
              <a:r>
                <a:rPr lang="en-GB" sz="1000" b="1" dirty="0">
                  <a:solidFill>
                    <a:srgbClr val="21B4A9"/>
                  </a:solidFill>
                  <a:latin typeface="Calibri"/>
                  <a:ea typeface="Calibri"/>
                  <a:cs typeface="Calibri"/>
                  <a:sym typeface="Calibri"/>
                </a:rPr>
                <a:t> </a:t>
              </a:r>
              <a:endParaRPr sz="1000" dirty="0"/>
            </a:p>
          </p:txBody>
        </p:sp>
        <p:sp>
          <p:nvSpPr>
            <p:cNvPr id="114" name="Google Shape;114;p3"/>
            <p:cNvSpPr txBox="1"/>
            <p:nvPr/>
          </p:nvSpPr>
          <p:spPr>
            <a:xfrm>
              <a:off x="3604712" y="4044753"/>
              <a:ext cx="1980721" cy="1107955"/>
            </a:xfrm>
            <a:prstGeom prst="rect">
              <a:avLst/>
            </a:prstGeom>
            <a:noFill/>
            <a:ln>
              <a:noFill/>
            </a:ln>
          </p:spPr>
          <p:txBody>
            <a:bodyPr spcFirstLastPara="1" wrap="square" lIns="91425" tIns="45700" rIns="91425" bIns="45700" anchor="t" anchorCtr="0">
              <a:spAutoFit/>
            </a:bodyPr>
            <a:lstStyle/>
            <a:p>
              <a:pPr lvl="0"/>
              <a:r>
                <a:rPr lang="el-GR" sz="1100" dirty="0">
                  <a:solidFill>
                    <a:schemeClr val="dk1"/>
                  </a:solidFill>
                  <a:latin typeface="Calibri"/>
                  <a:ea typeface="Calibri"/>
                  <a:cs typeface="Calibri"/>
                  <a:sym typeface="Calibri"/>
                </a:rPr>
                <a:t>Ανάλυση και μελέτη αγοράς PESTEL</a:t>
              </a:r>
              <a:endParaRPr dirty="0"/>
            </a:p>
            <a:p>
              <a:pPr lvl="0"/>
              <a:r>
                <a:rPr lang="el-GR" sz="1100" dirty="0">
                  <a:solidFill>
                    <a:schemeClr val="dk1"/>
                  </a:solidFill>
                  <a:latin typeface="Calibri"/>
                  <a:ea typeface="Calibri"/>
                  <a:cs typeface="Calibri"/>
                  <a:sym typeface="Calibri"/>
                </a:rPr>
                <a:t>Ανταγωνισμός εναντίον συνεργασίας</a:t>
              </a:r>
              <a:endParaRPr dirty="0"/>
            </a:p>
            <a:p>
              <a:pPr lvl="0"/>
              <a:r>
                <a:rPr lang="el-GR" sz="1100" dirty="0">
                  <a:solidFill>
                    <a:schemeClr val="dk1"/>
                  </a:solidFill>
                  <a:latin typeface="Calibri"/>
                  <a:ea typeface="Calibri"/>
                  <a:cs typeface="Calibri"/>
                  <a:sym typeface="Calibri"/>
                </a:rPr>
                <a:t>Δημιουργία δικτύου υποστήριξης</a:t>
              </a:r>
              <a:endParaRPr dirty="0"/>
            </a:p>
          </p:txBody>
        </p:sp>
        <p:sp>
          <p:nvSpPr>
            <p:cNvPr id="115" name="Google Shape;115;p3"/>
            <p:cNvSpPr txBox="1"/>
            <p:nvPr/>
          </p:nvSpPr>
          <p:spPr>
            <a:xfrm>
              <a:off x="3627574" y="3584035"/>
              <a:ext cx="1924664" cy="430847"/>
            </a:xfrm>
            <a:prstGeom prst="rect">
              <a:avLst/>
            </a:prstGeom>
            <a:noFill/>
            <a:ln>
              <a:noFill/>
            </a:ln>
          </p:spPr>
          <p:txBody>
            <a:bodyPr spcFirstLastPara="1" wrap="square" lIns="91425" tIns="45700" rIns="91425" bIns="45700" anchor="t" anchorCtr="0">
              <a:spAutoFit/>
            </a:bodyPr>
            <a:lstStyle/>
            <a:p>
              <a:pPr lvl="0"/>
              <a:r>
                <a:rPr lang="en-GB" sz="1100" b="1" dirty="0">
                  <a:solidFill>
                    <a:srgbClr val="FAB632"/>
                  </a:solidFill>
                  <a:latin typeface="Calibri"/>
                  <a:ea typeface="Calibri"/>
                  <a:cs typeface="Calibri"/>
                  <a:sym typeface="Calibri"/>
                </a:rPr>
                <a:t>2. </a:t>
              </a:r>
              <a:r>
                <a:rPr lang="el-GR" sz="1100" b="1" dirty="0">
                  <a:solidFill>
                    <a:srgbClr val="FAB632"/>
                  </a:solidFill>
                  <a:latin typeface="Calibri"/>
                  <a:ea typeface="Calibri"/>
                  <a:cs typeface="Calibri"/>
                  <a:sym typeface="Calibri"/>
                </a:rPr>
                <a:t>Γνώση της αγοράς και του πελατολογίου</a:t>
              </a:r>
              <a:endParaRPr sz="1200" dirty="0"/>
            </a:p>
          </p:txBody>
        </p:sp>
        <p:sp>
          <p:nvSpPr>
            <p:cNvPr id="116" name="Google Shape;116;p3"/>
            <p:cNvSpPr/>
            <p:nvPr/>
          </p:nvSpPr>
          <p:spPr>
            <a:xfrm>
              <a:off x="3334484" y="3653361"/>
              <a:ext cx="284085" cy="233746"/>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
            <p:cNvSpPr/>
            <p:nvPr/>
          </p:nvSpPr>
          <p:spPr>
            <a:xfrm>
              <a:off x="7272360" y="3698720"/>
              <a:ext cx="284085" cy="233746"/>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p:cNvSpPr/>
            <p:nvPr/>
          </p:nvSpPr>
          <p:spPr>
            <a:xfrm>
              <a:off x="1508776" y="1331740"/>
              <a:ext cx="284085" cy="233746"/>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3"/>
            <p:cNvSpPr/>
            <p:nvPr/>
          </p:nvSpPr>
          <p:spPr>
            <a:xfrm>
              <a:off x="5266510" y="1344720"/>
              <a:ext cx="284085" cy="233746"/>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3"/>
            <p:cNvSpPr/>
            <p:nvPr/>
          </p:nvSpPr>
          <p:spPr>
            <a:xfrm rot="5400000">
              <a:off x="3069364" y="3172175"/>
              <a:ext cx="2638784" cy="2326964"/>
            </a:xfrm>
            <a:prstGeom prst="hexagon">
              <a:avLst>
                <a:gd name="adj" fmla="val 25000"/>
                <a:gd name="vf" fmla="val 115470"/>
              </a:avLst>
            </a:prstGeom>
            <a:noFill/>
            <a:ln w="12700" cap="flat" cmpd="sng">
              <a:solidFill>
                <a:srgbClr val="EA4E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3"/>
            <p:cNvSpPr/>
            <p:nvPr/>
          </p:nvSpPr>
          <p:spPr>
            <a:xfrm rot="5400000">
              <a:off x="1215372" y="895049"/>
              <a:ext cx="2638784" cy="2326964"/>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3"/>
            <p:cNvSpPr/>
            <p:nvPr/>
          </p:nvSpPr>
          <p:spPr>
            <a:xfrm rot="5400000">
              <a:off x="5004873" y="895049"/>
              <a:ext cx="2638784" cy="2326964"/>
            </a:xfrm>
            <a:prstGeom prst="hexagon">
              <a:avLst>
                <a:gd name="adj" fmla="val 25000"/>
                <a:gd name="vf" fmla="val 115470"/>
              </a:avLst>
            </a:prstGeom>
            <a:noFill/>
            <a:ln w="12700" cap="flat" cmpd="sng">
              <a:solidFill>
                <a:srgbClr val="FAB6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3"/>
            <p:cNvSpPr/>
            <p:nvPr/>
          </p:nvSpPr>
          <p:spPr>
            <a:xfrm rot="5400000">
              <a:off x="7021671" y="3172175"/>
              <a:ext cx="2638784" cy="2326964"/>
            </a:xfrm>
            <a:prstGeom prst="hexagon">
              <a:avLst>
                <a:gd name="adj" fmla="val 25000"/>
                <a:gd name="vf" fmla="val 115470"/>
              </a:avLst>
            </a:prstGeom>
            <a:noFill/>
            <a:ln w="12700" cap="flat" cmpd="sng">
              <a:solidFill>
                <a:srgbClr val="21B4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3"/>
            <p:cNvSpPr txBox="1"/>
            <p:nvPr/>
          </p:nvSpPr>
          <p:spPr>
            <a:xfrm>
              <a:off x="1526293" y="1634092"/>
              <a:ext cx="27041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EA4E46"/>
                  </a:solidFill>
                  <a:latin typeface="Calibri"/>
                  <a:ea typeface="Calibri"/>
                  <a:cs typeface="Calibri"/>
                  <a:sym typeface="Calibri"/>
                </a:rPr>
                <a:t>+</a:t>
              </a:r>
              <a:r>
                <a:rPr lang="en-GB" sz="2000">
                  <a:solidFill>
                    <a:srgbClr val="FAB632"/>
                  </a:solidFill>
                  <a:latin typeface="Calibri"/>
                  <a:ea typeface="Calibri"/>
                  <a:cs typeface="Calibri"/>
                  <a:sym typeface="Calibri"/>
                </a:rPr>
                <a:t>+</a:t>
              </a:r>
              <a:r>
                <a:rPr lang="en-GB" sz="2000">
                  <a:solidFill>
                    <a:srgbClr val="21B4A9"/>
                  </a:solidFill>
                  <a:latin typeface="Calibri"/>
                  <a:ea typeface="Calibri"/>
                  <a:cs typeface="Calibri"/>
                  <a:sym typeface="Calibri"/>
                </a:rPr>
                <a:t>+</a:t>
              </a:r>
              <a:endParaRPr/>
            </a:p>
          </p:txBody>
        </p:sp>
        <p:sp>
          <p:nvSpPr>
            <p:cNvPr id="125" name="Google Shape;125;p3"/>
            <p:cNvSpPr txBox="1"/>
            <p:nvPr/>
          </p:nvSpPr>
          <p:spPr>
            <a:xfrm>
              <a:off x="5315014" y="1719985"/>
              <a:ext cx="27041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EA4E46"/>
                  </a:solidFill>
                  <a:latin typeface="Calibri"/>
                  <a:ea typeface="Calibri"/>
                  <a:cs typeface="Calibri"/>
                  <a:sym typeface="Calibri"/>
                </a:rPr>
                <a:t>+</a:t>
              </a:r>
              <a:r>
                <a:rPr lang="en-GB" sz="2000">
                  <a:solidFill>
                    <a:srgbClr val="FAB632"/>
                  </a:solidFill>
                  <a:latin typeface="Calibri"/>
                  <a:ea typeface="Calibri"/>
                  <a:cs typeface="Calibri"/>
                  <a:sym typeface="Calibri"/>
                </a:rPr>
                <a:t>+</a:t>
              </a:r>
              <a:r>
                <a:rPr lang="en-GB" sz="2000">
                  <a:solidFill>
                    <a:srgbClr val="21B4A9"/>
                  </a:solidFill>
                  <a:latin typeface="Calibri"/>
                  <a:ea typeface="Calibri"/>
                  <a:cs typeface="Calibri"/>
                  <a:sym typeface="Calibri"/>
                </a:rPr>
                <a:t>+</a:t>
              </a:r>
              <a:endParaRPr/>
            </a:p>
          </p:txBody>
        </p:sp>
        <p:sp>
          <p:nvSpPr>
            <p:cNvPr id="126" name="Google Shape;126;p3"/>
            <p:cNvSpPr txBox="1"/>
            <p:nvPr/>
          </p:nvSpPr>
          <p:spPr>
            <a:xfrm>
              <a:off x="3362787" y="3998259"/>
              <a:ext cx="27041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EA4E46"/>
                  </a:solidFill>
                  <a:latin typeface="Calibri"/>
                  <a:ea typeface="Calibri"/>
                  <a:cs typeface="Calibri"/>
                  <a:sym typeface="Calibri"/>
                </a:rPr>
                <a:t>+</a:t>
              </a:r>
              <a:r>
                <a:rPr lang="en-GB" sz="2000">
                  <a:solidFill>
                    <a:srgbClr val="FAB632"/>
                  </a:solidFill>
                  <a:latin typeface="Calibri"/>
                  <a:ea typeface="Calibri"/>
                  <a:cs typeface="Calibri"/>
                  <a:sym typeface="Calibri"/>
                </a:rPr>
                <a:t>+</a:t>
              </a:r>
              <a:r>
                <a:rPr lang="en-GB" sz="2000">
                  <a:solidFill>
                    <a:srgbClr val="21B4A9"/>
                  </a:solidFill>
                  <a:latin typeface="Calibri"/>
                  <a:ea typeface="Calibri"/>
                  <a:cs typeface="Calibri"/>
                  <a:sym typeface="Calibri"/>
                </a:rPr>
                <a:t>+</a:t>
              </a:r>
              <a:endParaRPr/>
            </a:p>
          </p:txBody>
        </p:sp>
        <p:sp>
          <p:nvSpPr>
            <p:cNvPr id="127" name="Google Shape;127;p3"/>
            <p:cNvSpPr txBox="1"/>
            <p:nvPr/>
          </p:nvSpPr>
          <p:spPr>
            <a:xfrm>
              <a:off x="7280267" y="4022010"/>
              <a:ext cx="27041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EA4E46"/>
                  </a:solidFill>
                  <a:latin typeface="Calibri"/>
                  <a:ea typeface="Calibri"/>
                  <a:cs typeface="Calibri"/>
                  <a:sym typeface="Calibri"/>
                </a:rPr>
                <a:t>+</a:t>
              </a:r>
              <a:r>
                <a:rPr lang="en-GB" sz="2000">
                  <a:solidFill>
                    <a:srgbClr val="FAB632"/>
                  </a:solidFill>
                  <a:latin typeface="Calibri"/>
                  <a:ea typeface="Calibri"/>
                  <a:cs typeface="Calibri"/>
                  <a:sym typeface="Calibri"/>
                </a:rPr>
                <a:t>+</a:t>
              </a:r>
              <a:r>
                <a:rPr lang="en-GB" sz="2000">
                  <a:solidFill>
                    <a:srgbClr val="21B4A9"/>
                  </a:solidFill>
                  <a:latin typeface="Calibri"/>
                  <a:ea typeface="Calibri"/>
                  <a:cs typeface="Calibri"/>
                  <a:sym typeface="Calibri"/>
                </a:rPr>
                <a:t>+</a:t>
              </a:r>
              <a:endParaRPr/>
            </a:p>
          </p:txBody>
        </p:sp>
        <p:sp>
          <p:nvSpPr>
            <p:cNvPr id="128" name="Google Shape;128;p3"/>
            <p:cNvSpPr txBox="1"/>
            <p:nvPr/>
          </p:nvSpPr>
          <p:spPr>
            <a:xfrm rot="-3696416">
              <a:off x="3029714" y="304527"/>
              <a:ext cx="39111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EA4E46"/>
                  </a:solidFill>
                  <a:latin typeface="Calibri"/>
                  <a:ea typeface="Calibri"/>
                  <a:cs typeface="Calibri"/>
                  <a:sym typeface="Calibri"/>
                </a:rPr>
                <a:t>+</a:t>
              </a:r>
              <a:r>
                <a:rPr lang="en-GB" sz="2000">
                  <a:solidFill>
                    <a:srgbClr val="FAB632"/>
                  </a:solidFill>
                  <a:latin typeface="Calibri"/>
                  <a:ea typeface="Calibri"/>
                  <a:cs typeface="Calibri"/>
                  <a:sym typeface="Calibri"/>
                </a:rPr>
                <a:t>+</a:t>
              </a:r>
              <a:r>
                <a:rPr lang="en-GB" sz="2000">
                  <a:solidFill>
                    <a:srgbClr val="21B4A9"/>
                  </a:solidFill>
                  <a:latin typeface="Calibri"/>
                  <a:ea typeface="Calibri"/>
                  <a:cs typeface="Calibri"/>
                  <a:sym typeface="Calibri"/>
                </a:rPr>
                <a:t>+</a:t>
              </a:r>
              <a:endParaRPr/>
            </a:p>
          </p:txBody>
        </p:sp>
        <p:sp>
          <p:nvSpPr>
            <p:cNvPr id="129" name="Google Shape;129;p3"/>
            <p:cNvSpPr txBox="1"/>
            <p:nvPr/>
          </p:nvSpPr>
          <p:spPr>
            <a:xfrm rot="-6890559">
              <a:off x="6793751" y="2685386"/>
              <a:ext cx="39111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EA4E46"/>
                  </a:solidFill>
                  <a:latin typeface="Calibri"/>
                  <a:ea typeface="Calibri"/>
                  <a:cs typeface="Calibri"/>
                  <a:sym typeface="Calibri"/>
                </a:rPr>
                <a:t>+</a:t>
              </a:r>
              <a:r>
                <a:rPr lang="en-GB" sz="2000">
                  <a:solidFill>
                    <a:srgbClr val="FAB632"/>
                  </a:solidFill>
                  <a:latin typeface="Calibri"/>
                  <a:ea typeface="Calibri"/>
                  <a:cs typeface="Calibri"/>
                  <a:sym typeface="Calibri"/>
                </a:rPr>
                <a:t>+</a:t>
              </a:r>
              <a:r>
                <a:rPr lang="en-GB" sz="2000">
                  <a:solidFill>
                    <a:srgbClr val="21B4A9"/>
                  </a:solidFill>
                  <a:latin typeface="Calibri"/>
                  <a:ea typeface="Calibri"/>
                  <a:cs typeface="Calibri"/>
                  <a:sym typeface="Calibri"/>
                </a:rPr>
                <a:t>+</a:t>
              </a:r>
              <a:endParaRPr/>
            </a:p>
          </p:txBody>
        </p:sp>
        <p:sp>
          <p:nvSpPr>
            <p:cNvPr id="130" name="Google Shape;130;p3"/>
            <p:cNvSpPr txBox="1"/>
            <p:nvPr/>
          </p:nvSpPr>
          <p:spPr>
            <a:xfrm rot="-3696416">
              <a:off x="8832415" y="2579263"/>
              <a:ext cx="39111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EA4E46"/>
                  </a:solidFill>
                  <a:latin typeface="Calibri"/>
                  <a:ea typeface="Calibri"/>
                  <a:cs typeface="Calibri"/>
                  <a:sym typeface="Calibri"/>
                </a:rPr>
                <a:t>+</a:t>
              </a:r>
              <a:r>
                <a:rPr lang="en-GB" sz="2000">
                  <a:solidFill>
                    <a:srgbClr val="FAB632"/>
                  </a:solidFill>
                  <a:latin typeface="Calibri"/>
                  <a:ea typeface="Calibri"/>
                  <a:cs typeface="Calibri"/>
                  <a:sym typeface="Calibri"/>
                </a:rPr>
                <a:t>+</a:t>
              </a:r>
              <a:r>
                <a:rPr lang="en-GB" sz="2000">
                  <a:solidFill>
                    <a:srgbClr val="21B4A9"/>
                  </a:solidFill>
                  <a:latin typeface="Calibri"/>
                  <a:ea typeface="Calibri"/>
                  <a:cs typeface="Calibri"/>
                  <a:sym typeface="Calibri"/>
                </a:rPr>
                <a:t>+</a:t>
              </a:r>
              <a:endParaRPr/>
            </a:p>
          </p:txBody>
        </p:sp>
        <p:sp>
          <p:nvSpPr>
            <p:cNvPr id="131" name="Google Shape;131;p3"/>
            <p:cNvSpPr txBox="1"/>
            <p:nvPr/>
          </p:nvSpPr>
          <p:spPr>
            <a:xfrm rot="-3696416">
              <a:off x="3439158" y="4939811"/>
              <a:ext cx="39111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EA4E46"/>
                  </a:solidFill>
                  <a:latin typeface="Calibri"/>
                  <a:ea typeface="Calibri"/>
                  <a:cs typeface="Calibri"/>
                  <a:sym typeface="Calibri"/>
                </a:rPr>
                <a:t>+</a:t>
              </a:r>
              <a:r>
                <a:rPr lang="en-GB" sz="2000">
                  <a:solidFill>
                    <a:srgbClr val="FAB632"/>
                  </a:solidFill>
                  <a:latin typeface="Calibri"/>
                  <a:ea typeface="Calibri"/>
                  <a:cs typeface="Calibri"/>
                  <a:sym typeface="Calibri"/>
                </a:rPr>
                <a:t>+</a:t>
              </a:r>
              <a:r>
                <a:rPr lang="en-GB" sz="2000">
                  <a:solidFill>
                    <a:srgbClr val="21B4A9"/>
                  </a:solidFill>
                  <a:latin typeface="Calibri"/>
                  <a:ea typeface="Calibri"/>
                  <a:cs typeface="Calibri"/>
                  <a:sym typeface="Calibri"/>
                </a:rPr>
                <a:t>+</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4"/>
          <p:cNvSpPr txBox="1"/>
          <p:nvPr/>
        </p:nvSpPr>
        <p:spPr>
          <a:xfrm>
            <a:off x="762528" y="579940"/>
            <a:ext cx="10873211" cy="461624"/>
          </a:xfrm>
          <a:prstGeom prst="rect">
            <a:avLst/>
          </a:prstGeom>
          <a:noFill/>
          <a:ln>
            <a:noFill/>
          </a:ln>
        </p:spPr>
        <p:txBody>
          <a:bodyPr spcFirstLastPara="1" wrap="square" lIns="91425" tIns="45700" rIns="91425" bIns="45700" anchor="t" anchorCtr="0">
            <a:spAutoFit/>
          </a:bodyPr>
          <a:lstStyle/>
          <a:p>
            <a:pPr lvl="0"/>
            <a:r>
              <a:rPr lang="el-GR" sz="2400" b="1" dirty="0">
                <a:solidFill>
                  <a:srgbClr val="FAB632"/>
                </a:solidFill>
                <a:latin typeface="Calibri"/>
                <a:ea typeface="Calibri"/>
                <a:cs typeface="Calibri"/>
                <a:sym typeface="Calibri"/>
              </a:rPr>
              <a:t>Ενότητα</a:t>
            </a:r>
            <a:r>
              <a:rPr lang="en-GB" sz="2400" b="1" dirty="0">
                <a:solidFill>
                  <a:srgbClr val="FAB632"/>
                </a:solidFill>
                <a:latin typeface="Calibri"/>
                <a:ea typeface="Calibri"/>
                <a:cs typeface="Calibri"/>
                <a:sym typeface="Calibri"/>
              </a:rPr>
              <a:t> 1: </a:t>
            </a:r>
            <a:r>
              <a:rPr lang="el-GR" sz="2400" b="1" dirty="0">
                <a:solidFill>
                  <a:srgbClr val="FAB632"/>
                </a:solidFill>
                <a:latin typeface="Calibri"/>
                <a:ea typeface="Calibri"/>
                <a:cs typeface="Calibri"/>
                <a:sym typeface="Calibri"/>
              </a:rPr>
              <a:t>Ορισμός της Ιδέας και ο Σχεδιασμός του Επιχειρηματικού Μοντέλου</a:t>
            </a:r>
            <a:endParaRPr sz="1200" dirty="0"/>
          </a:p>
        </p:txBody>
      </p:sp>
      <p:grpSp>
        <p:nvGrpSpPr>
          <p:cNvPr id="137" name="Google Shape;137;p4"/>
          <p:cNvGrpSpPr/>
          <p:nvPr/>
        </p:nvGrpSpPr>
        <p:grpSpPr>
          <a:xfrm>
            <a:off x="2549993" y="1216790"/>
            <a:ext cx="5781730" cy="5415017"/>
            <a:chOff x="1173134" y="1824"/>
            <a:chExt cx="5781730" cy="5415017"/>
          </a:xfrm>
        </p:grpSpPr>
        <p:sp>
          <p:nvSpPr>
            <p:cNvPr id="138" name="Google Shape;138;p4"/>
            <p:cNvSpPr/>
            <p:nvPr/>
          </p:nvSpPr>
          <p:spPr>
            <a:xfrm>
              <a:off x="3540125" y="1824"/>
              <a:ext cx="1047749" cy="68103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txBox="1"/>
            <p:nvPr/>
          </p:nvSpPr>
          <p:spPr>
            <a:xfrm>
              <a:off x="3573370" y="35069"/>
              <a:ext cx="981259" cy="614547"/>
            </a:xfrm>
            <a:prstGeom prst="rect">
              <a:avLst/>
            </a:prstGeom>
            <a:noFill/>
            <a:ln>
              <a:noFill/>
            </a:ln>
          </p:spPr>
          <p:txBody>
            <a:bodyPr spcFirstLastPara="1" wrap="square" lIns="45700" tIns="45700" rIns="45700" bIns="45700" anchor="ctr" anchorCtr="0">
              <a:noAutofit/>
            </a:bodyPr>
            <a:lstStyle/>
            <a:p>
              <a:pPr lvl="0" algn="ctr">
                <a:lnSpc>
                  <a:spcPct val="90000"/>
                </a:lnSpc>
              </a:pPr>
              <a:r>
                <a:rPr lang="el-GR" sz="1200" dirty="0">
                  <a:solidFill>
                    <a:schemeClr val="lt1"/>
                  </a:solidFill>
                  <a:latin typeface="Calibri"/>
                  <a:ea typeface="Calibri"/>
                  <a:cs typeface="Calibri"/>
                  <a:sym typeface="Calibri"/>
                </a:rPr>
                <a:t>Κόστος και διανομή</a:t>
              </a:r>
              <a:endParaRPr sz="1200" dirty="0">
                <a:solidFill>
                  <a:schemeClr val="lt1"/>
                </a:solidFill>
                <a:latin typeface="Calibri"/>
                <a:ea typeface="Calibri"/>
                <a:cs typeface="Calibri"/>
                <a:sym typeface="Calibri"/>
              </a:endParaRPr>
            </a:p>
          </p:txBody>
        </p:sp>
        <p:sp>
          <p:nvSpPr>
            <p:cNvPr id="140" name="Google Shape;140;p4"/>
            <p:cNvSpPr/>
            <p:nvPr/>
          </p:nvSpPr>
          <p:spPr>
            <a:xfrm>
              <a:off x="1697009" y="342343"/>
              <a:ext cx="4733980" cy="4733980"/>
            </a:xfrm>
            <a:custGeom>
              <a:avLst/>
              <a:gdLst/>
              <a:ahLst/>
              <a:cxnLst/>
              <a:rect l="l" t="t" r="r" b="b"/>
              <a:pathLst>
                <a:path w="120000" h="120000" extrusionOk="0">
                  <a:moveTo>
                    <a:pt x="73472" y="1532"/>
                  </a:moveTo>
                  <a:lnTo>
                    <a:pt x="73472" y="1532"/>
                  </a:lnTo>
                  <a:cubicBezTo>
                    <a:pt x="79785" y="2987"/>
                    <a:pt x="85821" y="5454"/>
                    <a:pt x="91346" y="8839"/>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5213839" y="695100"/>
              <a:ext cx="1047749" cy="68103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txBox="1"/>
            <p:nvPr/>
          </p:nvSpPr>
          <p:spPr>
            <a:xfrm>
              <a:off x="5247084" y="728345"/>
              <a:ext cx="981259" cy="614547"/>
            </a:xfrm>
            <a:prstGeom prst="rect">
              <a:avLst/>
            </a:prstGeom>
            <a:noFill/>
            <a:ln>
              <a:noFill/>
            </a:ln>
          </p:spPr>
          <p:txBody>
            <a:bodyPr spcFirstLastPara="1" wrap="square" lIns="45700" tIns="45700" rIns="45700" bIns="45700" anchor="ctr" anchorCtr="0">
              <a:noAutofit/>
            </a:bodyPr>
            <a:lstStyle/>
            <a:p>
              <a:pPr lvl="0" algn="ctr">
                <a:lnSpc>
                  <a:spcPct val="90000"/>
                </a:lnSpc>
              </a:pPr>
              <a:r>
                <a:rPr lang="el-GR" sz="1200" dirty="0">
                  <a:solidFill>
                    <a:schemeClr val="lt1"/>
                  </a:solidFill>
                  <a:latin typeface="Calibri"/>
                  <a:ea typeface="Calibri"/>
                  <a:cs typeface="Calibri"/>
                  <a:sym typeface="Calibri"/>
                </a:rPr>
                <a:t>Βασική αξία</a:t>
              </a:r>
              <a:endParaRPr sz="1200" dirty="0">
                <a:solidFill>
                  <a:schemeClr val="lt1"/>
                </a:solidFill>
                <a:latin typeface="Calibri"/>
                <a:ea typeface="Calibri"/>
                <a:cs typeface="Calibri"/>
                <a:sym typeface="Calibri"/>
              </a:endParaRPr>
            </a:p>
          </p:txBody>
        </p:sp>
        <p:sp>
          <p:nvSpPr>
            <p:cNvPr id="143" name="Google Shape;143;p4"/>
            <p:cNvSpPr/>
            <p:nvPr/>
          </p:nvSpPr>
          <p:spPr>
            <a:xfrm>
              <a:off x="1697009" y="342343"/>
              <a:ext cx="4733980" cy="4733980"/>
            </a:xfrm>
            <a:custGeom>
              <a:avLst/>
              <a:gdLst/>
              <a:ahLst/>
              <a:cxnLst/>
              <a:rect l="l" t="t" r="r" b="b"/>
              <a:pathLst>
                <a:path w="120000" h="120000" extrusionOk="0">
                  <a:moveTo>
                    <a:pt x="109729" y="26429"/>
                  </a:moveTo>
                  <a:lnTo>
                    <a:pt x="109729" y="26429"/>
                  </a:lnTo>
                  <a:cubicBezTo>
                    <a:pt x="114729" y="33835"/>
                    <a:pt x="118011" y="42264"/>
                    <a:pt x="119336" y="51101"/>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5907115" y="2368814"/>
              <a:ext cx="1047749" cy="68103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txBox="1"/>
            <p:nvPr/>
          </p:nvSpPr>
          <p:spPr>
            <a:xfrm>
              <a:off x="5940360" y="2402059"/>
              <a:ext cx="981259" cy="614547"/>
            </a:xfrm>
            <a:prstGeom prst="rect">
              <a:avLst/>
            </a:prstGeom>
            <a:noFill/>
            <a:ln>
              <a:noFill/>
            </a:ln>
          </p:spPr>
          <p:txBody>
            <a:bodyPr spcFirstLastPara="1" wrap="square" lIns="45700" tIns="45700" rIns="45700" bIns="45700" anchor="ctr" anchorCtr="0">
              <a:noAutofit/>
            </a:bodyPr>
            <a:lstStyle/>
            <a:p>
              <a:pPr lvl="0" algn="ctr">
                <a:lnSpc>
                  <a:spcPct val="90000"/>
                </a:lnSpc>
              </a:pPr>
              <a:r>
                <a:rPr lang="el-GR" sz="1200" dirty="0">
                  <a:solidFill>
                    <a:schemeClr val="lt1"/>
                  </a:solidFill>
                  <a:latin typeface="Calibri"/>
                  <a:ea typeface="Calibri"/>
                  <a:cs typeface="Calibri"/>
                  <a:sym typeface="Calibri"/>
                </a:rPr>
                <a:t>Ικανότητες</a:t>
              </a:r>
              <a:endParaRPr sz="1200" dirty="0">
                <a:solidFill>
                  <a:schemeClr val="lt1"/>
                </a:solidFill>
                <a:latin typeface="Calibri"/>
                <a:ea typeface="Calibri"/>
                <a:cs typeface="Calibri"/>
                <a:sym typeface="Calibri"/>
              </a:endParaRPr>
            </a:p>
          </p:txBody>
        </p:sp>
        <p:sp>
          <p:nvSpPr>
            <p:cNvPr id="146" name="Google Shape;146;p4"/>
            <p:cNvSpPr/>
            <p:nvPr/>
          </p:nvSpPr>
          <p:spPr>
            <a:xfrm>
              <a:off x="1697009" y="342343"/>
              <a:ext cx="4733980" cy="4733980"/>
            </a:xfrm>
            <a:custGeom>
              <a:avLst/>
              <a:gdLst/>
              <a:ahLst/>
              <a:cxnLst/>
              <a:rect l="l" t="t" r="r" b="b"/>
              <a:pathLst>
                <a:path w="120000" h="120000" extrusionOk="0">
                  <a:moveTo>
                    <a:pt x="119336" y="68899"/>
                  </a:moveTo>
                  <a:cubicBezTo>
                    <a:pt x="118011" y="77736"/>
                    <a:pt x="114728" y="86165"/>
                    <a:pt x="109729" y="93571"/>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5213839" y="4042529"/>
              <a:ext cx="1047749" cy="68103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txBox="1"/>
            <p:nvPr/>
          </p:nvSpPr>
          <p:spPr>
            <a:xfrm>
              <a:off x="5247084" y="4075774"/>
              <a:ext cx="981259" cy="614547"/>
            </a:xfrm>
            <a:prstGeom prst="rect">
              <a:avLst/>
            </a:prstGeom>
            <a:noFill/>
            <a:ln>
              <a:noFill/>
            </a:ln>
          </p:spPr>
          <p:txBody>
            <a:bodyPr spcFirstLastPara="1" wrap="square" lIns="45700" tIns="45700" rIns="45700" bIns="45700" anchor="ctr" anchorCtr="0">
              <a:noAutofit/>
            </a:bodyPr>
            <a:lstStyle/>
            <a:p>
              <a:pPr lvl="0" algn="ctr">
                <a:lnSpc>
                  <a:spcPct val="90000"/>
                </a:lnSpc>
              </a:pPr>
              <a:r>
                <a:rPr lang="el-GR" sz="1200" dirty="0">
                  <a:solidFill>
                    <a:schemeClr val="lt1"/>
                  </a:solidFill>
                  <a:latin typeface="Calibri"/>
                  <a:ea typeface="Calibri"/>
                  <a:cs typeface="Calibri"/>
                  <a:sym typeface="Calibri"/>
                </a:rPr>
                <a:t>Πελάτης στόχος</a:t>
              </a:r>
              <a:endParaRPr sz="1200" dirty="0">
                <a:solidFill>
                  <a:schemeClr val="lt1"/>
                </a:solidFill>
                <a:latin typeface="Calibri"/>
                <a:ea typeface="Calibri"/>
                <a:cs typeface="Calibri"/>
                <a:sym typeface="Calibri"/>
              </a:endParaRPr>
            </a:p>
          </p:txBody>
        </p:sp>
        <p:sp>
          <p:nvSpPr>
            <p:cNvPr id="149" name="Google Shape;149;p4"/>
            <p:cNvSpPr/>
            <p:nvPr/>
          </p:nvSpPr>
          <p:spPr>
            <a:xfrm>
              <a:off x="1697009" y="342343"/>
              <a:ext cx="4733980" cy="4733980"/>
            </a:xfrm>
            <a:custGeom>
              <a:avLst/>
              <a:gdLst/>
              <a:ahLst/>
              <a:cxnLst/>
              <a:rect l="l" t="t" r="r" b="b"/>
              <a:pathLst>
                <a:path w="120000" h="120000" extrusionOk="0">
                  <a:moveTo>
                    <a:pt x="91345" y="111161"/>
                  </a:moveTo>
                  <a:cubicBezTo>
                    <a:pt x="85821" y="114546"/>
                    <a:pt x="79785" y="117013"/>
                    <a:pt x="73471" y="118468"/>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3540124" y="4735804"/>
              <a:ext cx="1047749" cy="68103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txBox="1"/>
            <p:nvPr/>
          </p:nvSpPr>
          <p:spPr>
            <a:xfrm>
              <a:off x="3573369" y="4769049"/>
              <a:ext cx="981259" cy="614547"/>
            </a:xfrm>
            <a:prstGeom prst="rect">
              <a:avLst/>
            </a:prstGeom>
            <a:noFill/>
            <a:ln>
              <a:noFill/>
            </a:ln>
          </p:spPr>
          <p:txBody>
            <a:bodyPr spcFirstLastPara="1" wrap="square" lIns="45700" tIns="45700" rIns="45700" bIns="45700" anchor="ctr" anchorCtr="0">
              <a:noAutofit/>
            </a:bodyPr>
            <a:lstStyle/>
            <a:p>
              <a:pPr lvl="0" algn="ctr">
                <a:lnSpc>
                  <a:spcPct val="90000"/>
                </a:lnSpc>
              </a:pPr>
              <a:r>
                <a:rPr lang="el-GR" sz="1200" dirty="0">
                  <a:solidFill>
                    <a:schemeClr val="lt1"/>
                  </a:solidFill>
                  <a:latin typeface="Calibri"/>
                  <a:ea typeface="Calibri"/>
                  <a:cs typeface="Calibri"/>
                  <a:sym typeface="Calibri"/>
                </a:rPr>
                <a:t>Προϊόν και υπηρεσία</a:t>
              </a:r>
              <a:endParaRPr sz="1200" dirty="0">
                <a:solidFill>
                  <a:schemeClr val="lt1"/>
                </a:solidFill>
                <a:latin typeface="Calibri"/>
                <a:ea typeface="Calibri"/>
                <a:cs typeface="Calibri"/>
                <a:sym typeface="Calibri"/>
              </a:endParaRPr>
            </a:p>
          </p:txBody>
        </p:sp>
        <p:sp>
          <p:nvSpPr>
            <p:cNvPr id="152" name="Google Shape;152;p4"/>
            <p:cNvSpPr/>
            <p:nvPr/>
          </p:nvSpPr>
          <p:spPr>
            <a:xfrm>
              <a:off x="1697009" y="342343"/>
              <a:ext cx="4733980" cy="4733980"/>
            </a:xfrm>
            <a:custGeom>
              <a:avLst/>
              <a:gdLst/>
              <a:ahLst/>
              <a:cxnLst/>
              <a:rect l="l" t="t" r="r" b="b"/>
              <a:pathLst>
                <a:path w="120000" h="120000" extrusionOk="0">
                  <a:moveTo>
                    <a:pt x="46528" y="118468"/>
                  </a:moveTo>
                  <a:lnTo>
                    <a:pt x="46528" y="118468"/>
                  </a:lnTo>
                  <a:cubicBezTo>
                    <a:pt x="40215" y="117013"/>
                    <a:pt x="34179" y="114546"/>
                    <a:pt x="28654" y="111161"/>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1866410" y="4042529"/>
              <a:ext cx="1047749" cy="68103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txBox="1"/>
            <p:nvPr/>
          </p:nvSpPr>
          <p:spPr>
            <a:xfrm>
              <a:off x="1899655" y="4075774"/>
              <a:ext cx="981259" cy="614547"/>
            </a:xfrm>
            <a:prstGeom prst="rect">
              <a:avLst/>
            </a:prstGeom>
            <a:noFill/>
            <a:ln>
              <a:noFill/>
            </a:ln>
          </p:spPr>
          <p:txBody>
            <a:bodyPr spcFirstLastPara="1" wrap="square" lIns="45700" tIns="45700" rIns="45700" bIns="45700" anchor="ctr" anchorCtr="0">
              <a:noAutofit/>
            </a:bodyPr>
            <a:lstStyle/>
            <a:p>
              <a:pPr lvl="0" algn="ctr">
                <a:lnSpc>
                  <a:spcPct val="90000"/>
                </a:lnSpc>
              </a:pPr>
              <a:r>
                <a:rPr lang="el-GR" sz="1200" dirty="0">
                  <a:solidFill>
                    <a:schemeClr val="lt1"/>
                  </a:solidFill>
                  <a:latin typeface="Calibri"/>
                  <a:ea typeface="Calibri"/>
                  <a:cs typeface="Calibri"/>
                  <a:sym typeface="Calibri"/>
                </a:rPr>
                <a:t>Μάρκετινγκ</a:t>
              </a:r>
              <a:endParaRPr sz="1200" dirty="0">
                <a:solidFill>
                  <a:schemeClr val="lt1"/>
                </a:solidFill>
                <a:latin typeface="Calibri"/>
                <a:ea typeface="Calibri"/>
                <a:cs typeface="Calibri"/>
                <a:sym typeface="Calibri"/>
              </a:endParaRPr>
            </a:p>
          </p:txBody>
        </p:sp>
        <p:sp>
          <p:nvSpPr>
            <p:cNvPr id="155" name="Google Shape;155;p4"/>
            <p:cNvSpPr/>
            <p:nvPr/>
          </p:nvSpPr>
          <p:spPr>
            <a:xfrm>
              <a:off x="1697009" y="342343"/>
              <a:ext cx="4733980" cy="4733980"/>
            </a:xfrm>
            <a:custGeom>
              <a:avLst/>
              <a:gdLst/>
              <a:ahLst/>
              <a:cxnLst/>
              <a:rect l="l" t="t" r="r" b="b"/>
              <a:pathLst>
                <a:path w="120000" h="120000" extrusionOk="0">
                  <a:moveTo>
                    <a:pt x="10271" y="93571"/>
                  </a:moveTo>
                  <a:lnTo>
                    <a:pt x="10271" y="93571"/>
                  </a:lnTo>
                  <a:cubicBezTo>
                    <a:pt x="5271" y="86165"/>
                    <a:pt x="1989" y="77736"/>
                    <a:pt x="664" y="68899"/>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1173134" y="2368814"/>
              <a:ext cx="1047749" cy="68103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txBox="1"/>
            <p:nvPr/>
          </p:nvSpPr>
          <p:spPr>
            <a:xfrm>
              <a:off x="1206379" y="2402059"/>
              <a:ext cx="981259" cy="614547"/>
            </a:xfrm>
            <a:prstGeom prst="rect">
              <a:avLst/>
            </a:prstGeom>
            <a:noFill/>
            <a:ln>
              <a:noFill/>
            </a:ln>
          </p:spPr>
          <p:txBody>
            <a:bodyPr spcFirstLastPara="1" wrap="square" lIns="45700" tIns="45700" rIns="45700" bIns="45700" anchor="ctr" anchorCtr="0">
              <a:noAutofit/>
            </a:bodyPr>
            <a:lstStyle/>
            <a:p>
              <a:pPr lvl="0" algn="ctr">
                <a:lnSpc>
                  <a:spcPct val="90000"/>
                </a:lnSpc>
              </a:pPr>
              <a:r>
                <a:rPr lang="el-GR" sz="1200" dirty="0">
                  <a:solidFill>
                    <a:schemeClr val="lt1"/>
                  </a:solidFill>
                  <a:latin typeface="Calibri"/>
                  <a:ea typeface="Calibri"/>
                  <a:cs typeface="Calibri"/>
                  <a:sym typeface="Calibri"/>
                </a:rPr>
                <a:t>Διοίκηση</a:t>
              </a:r>
              <a:endParaRPr sz="1200" dirty="0">
                <a:solidFill>
                  <a:schemeClr val="lt1"/>
                </a:solidFill>
                <a:latin typeface="Calibri"/>
                <a:ea typeface="Calibri"/>
                <a:cs typeface="Calibri"/>
                <a:sym typeface="Calibri"/>
              </a:endParaRPr>
            </a:p>
          </p:txBody>
        </p:sp>
        <p:sp>
          <p:nvSpPr>
            <p:cNvPr id="158" name="Google Shape;158;p4"/>
            <p:cNvSpPr/>
            <p:nvPr/>
          </p:nvSpPr>
          <p:spPr>
            <a:xfrm>
              <a:off x="1697009" y="342343"/>
              <a:ext cx="4733980" cy="4733980"/>
            </a:xfrm>
            <a:custGeom>
              <a:avLst/>
              <a:gdLst/>
              <a:ahLst/>
              <a:cxnLst/>
              <a:rect l="l" t="t" r="r" b="b"/>
              <a:pathLst>
                <a:path w="120000" h="120000" extrusionOk="0">
                  <a:moveTo>
                    <a:pt x="664" y="51101"/>
                  </a:moveTo>
                  <a:lnTo>
                    <a:pt x="664" y="51101"/>
                  </a:lnTo>
                  <a:cubicBezTo>
                    <a:pt x="1989" y="42264"/>
                    <a:pt x="5272" y="33835"/>
                    <a:pt x="10271" y="26429"/>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1866410" y="695100"/>
              <a:ext cx="1047749" cy="681037"/>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txBox="1"/>
            <p:nvPr/>
          </p:nvSpPr>
          <p:spPr>
            <a:xfrm>
              <a:off x="1899655" y="728345"/>
              <a:ext cx="981259" cy="614547"/>
            </a:xfrm>
            <a:prstGeom prst="rect">
              <a:avLst/>
            </a:prstGeom>
            <a:noFill/>
            <a:ln>
              <a:noFill/>
            </a:ln>
          </p:spPr>
          <p:txBody>
            <a:bodyPr spcFirstLastPara="1" wrap="square" lIns="45700" tIns="45700" rIns="45700" bIns="45700" anchor="ctr" anchorCtr="0">
              <a:noAutofit/>
            </a:bodyPr>
            <a:lstStyle/>
            <a:p>
              <a:pPr lvl="0" algn="ctr">
                <a:lnSpc>
                  <a:spcPct val="90000"/>
                </a:lnSpc>
              </a:pPr>
              <a:r>
                <a:rPr lang="el-GR" sz="1200" dirty="0">
                  <a:solidFill>
                    <a:schemeClr val="lt1"/>
                  </a:solidFill>
                  <a:latin typeface="Calibri"/>
                  <a:ea typeface="Calibri"/>
                  <a:cs typeface="Calibri"/>
                  <a:sym typeface="Calibri"/>
                </a:rPr>
                <a:t>Διανομή</a:t>
              </a:r>
              <a:endParaRPr sz="1200" dirty="0">
                <a:solidFill>
                  <a:schemeClr val="lt1"/>
                </a:solidFill>
                <a:latin typeface="Calibri"/>
                <a:ea typeface="Calibri"/>
                <a:cs typeface="Calibri"/>
                <a:sym typeface="Calibri"/>
              </a:endParaRPr>
            </a:p>
          </p:txBody>
        </p:sp>
        <p:sp>
          <p:nvSpPr>
            <p:cNvPr id="161" name="Google Shape;161;p4"/>
            <p:cNvSpPr/>
            <p:nvPr/>
          </p:nvSpPr>
          <p:spPr>
            <a:xfrm>
              <a:off x="1697009" y="342343"/>
              <a:ext cx="4733980" cy="4733980"/>
            </a:xfrm>
            <a:custGeom>
              <a:avLst/>
              <a:gdLst/>
              <a:ahLst/>
              <a:cxnLst/>
              <a:rect l="l" t="t" r="r" b="b"/>
              <a:pathLst>
                <a:path w="120000" h="120000" extrusionOk="0">
                  <a:moveTo>
                    <a:pt x="28655" y="8839"/>
                  </a:moveTo>
                  <a:lnTo>
                    <a:pt x="28655" y="8839"/>
                  </a:lnTo>
                  <a:cubicBezTo>
                    <a:pt x="34179" y="5454"/>
                    <a:pt x="40215" y="2987"/>
                    <a:pt x="46529" y="1532"/>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4"/>
          <p:cNvSpPr txBox="1"/>
          <p:nvPr/>
        </p:nvSpPr>
        <p:spPr>
          <a:xfrm>
            <a:off x="4526459" y="3601133"/>
            <a:ext cx="1828800" cy="738623"/>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lvl="0" algn="ctr"/>
            <a:r>
              <a:rPr lang="el-GR" b="1" dirty="0">
                <a:solidFill>
                  <a:schemeClr val="dk1"/>
                </a:solidFill>
                <a:latin typeface="Calibri"/>
                <a:ea typeface="Calibri"/>
                <a:cs typeface="Calibri"/>
                <a:sym typeface="Calibri"/>
              </a:rPr>
              <a:t>Τα βασικά στοιχεία ενός επιχειρηματικού μοντέλου</a:t>
            </a:r>
            <a:r>
              <a:rPr lang="en-GB" b="1" dirty="0">
                <a:solidFill>
                  <a:schemeClr val="dk1"/>
                </a:solidFill>
                <a:latin typeface="Calibri"/>
                <a:ea typeface="Calibri"/>
                <a:cs typeface="Calibri"/>
                <a:sym typeface="Calibri"/>
              </a:rPr>
              <a:t> </a:t>
            </a:r>
            <a:endParaRPr b="1" dirty="0">
              <a:solidFill>
                <a:schemeClr val="dk1"/>
              </a:solidFill>
              <a:latin typeface="Calibri"/>
              <a:ea typeface="Calibri"/>
              <a:cs typeface="Calibri"/>
              <a:sym typeface="Calibri"/>
            </a:endParaRPr>
          </a:p>
        </p:txBody>
      </p:sp>
      <p:sp>
        <p:nvSpPr>
          <p:cNvPr id="163" name="Google Shape;163;p4"/>
          <p:cNvSpPr txBox="1"/>
          <p:nvPr/>
        </p:nvSpPr>
        <p:spPr>
          <a:xfrm>
            <a:off x="875910" y="1111415"/>
            <a:ext cx="7693324" cy="400069"/>
          </a:xfrm>
          <a:prstGeom prst="rect">
            <a:avLst/>
          </a:prstGeom>
          <a:noFill/>
          <a:ln>
            <a:noFill/>
          </a:ln>
        </p:spPr>
        <p:txBody>
          <a:bodyPr spcFirstLastPara="1" wrap="square" lIns="91425" tIns="45700" rIns="91425" bIns="45700" anchor="t" anchorCtr="0">
            <a:spAutoFit/>
          </a:bodyPr>
          <a:lstStyle/>
          <a:p>
            <a:pPr lvl="0"/>
            <a:r>
              <a:rPr lang="el-GR" sz="2000" dirty="0">
                <a:solidFill>
                  <a:srgbClr val="21B4A9"/>
                </a:solidFill>
                <a:latin typeface="Calibri"/>
                <a:ea typeface="Calibri"/>
                <a:cs typeface="Calibri"/>
                <a:sym typeface="Calibri"/>
              </a:rPr>
              <a:t>Μέρος</a:t>
            </a:r>
            <a:r>
              <a:rPr lang="en-GB" sz="2000" dirty="0">
                <a:solidFill>
                  <a:srgbClr val="21B4A9"/>
                </a:solidFill>
                <a:latin typeface="Calibri"/>
                <a:ea typeface="Calibri"/>
                <a:cs typeface="Calibri"/>
                <a:sym typeface="Calibri"/>
              </a:rPr>
              <a:t> 1.2: </a:t>
            </a:r>
            <a:r>
              <a:rPr lang="el-GR" sz="2000" dirty="0">
                <a:solidFill>
                  <a:srgbClr val="21B4A9"/>
                </a:solidFill>
                <a:latin typeface="Calibri"/>
                <a:ea typeface="Calibri"/>
                <a:cs typeface="Calibri"/>
                <a:sym typeface="Calibri"/>
              </a:rPr>
              <a:t>Επιχειρηματικό Μοντέλο</a:t>
            </a:r>
            <a:endParaRPr sz="2000" dirty="0">
              <a:solidFill>
                <a:srgbClr val="21B4A9"/>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5"/>
          <p:cNvSpPr txBox="1"/>
          <p:nvPr/>
        </p:nvSpPr>
        <p:spPr>
          <a:xfrm>
            <a:off x="875910" y="1111415"/>
            <a:ext cx="7693324" cy="461665"/>
          </a:xfrm>
          <a:prstGeom prst="rect">
            <a:avLst/>
          </a:prstGeom>
          <a:noFill/>
          <a:ln>
            <a:noFill/>
          </a:ln>
        </p:spPr>
        <p:txBody>
          <a:bodyPr spcFirstLastPara="1" wrap="square" lIns="91425" tIns="45700" rIns="91425" bIns="45700" anchor="t" anchorCtr="0">
            <a:spAutoFit/>
          </a:bodyPr>
          <a:lstStyle/>
          <a:p>
            <a:pPr lvl="0"/>
            <a:r>
              <a:rPr lang="en-GB" sz="2400" dirty="0">
                <a:solidFill>
                  <a:srgbClr val="21B4A9"/>
                </a:solidFill>
                <a:latin typeface="Calibri"/>
                <a:ea typeface="Calibri"/>
                <a:cs typeface="Calibri"/>
                <a:sym typeface="Calibri"/>
              </a:rPr>
              <a:t>Business Model: </a:t>
            </a:r>
            <a:r>
              <a:rPr lang="el-GR" sz="2400" dirty="0">
                <a:solidFill>
                  <a:srgbClr val="21B4A9"/>
                </a:solidFill>
                <a:latin typeface="Calibri"/>
                <a:ea typeface="Calibri"/>
                <a:cs typeface="Calibri"/>
                <a:sym typeface="Calibri"/>
              </a:rPr>
              <a:t>Εικόνα</a:t>
            </a:r>
            <a:endParaRPr sz="2400" dirty="0">
              <a:solidFill>
                <a:srgbClr val="21B4A9"/>
              </a:solidFill>
              <a:latin typeface="Calibri"/>
              <a:ea typeface="Calibri"/>
              <a:cs typeface="Calibri"/>
              <a:sym typeface="Calibri"/>
            </a:endParaRPr>
          </a:p>
        </p:txBody>
      </p:sp>
      <p:pic>
        <p:nvPicPr>
          <p:cNvPr id="170" name="Google Shape;170;p5"/>
          <p:cNvPicPr preferRelativeResize="0"/>
          <p:nvPr/>
        </p:nvPicPr>
        <p:blipFill rotWithShape="1">
          <a:blip r:embed="rId3">
            <a:alphaModFix/>
          </a:blip>
          <a:srcRect/>
          <a:stretch/>
        </p:blipFill>
        <p:spPr>
          <a:xfrm>
            <a:off x="926589" y="1573080"/>
            <a:ext cx="9028539" cy="4988650"/>
          </a:xfrm>
          <a:prstGeom prst="rect">
            <a:avLst/>
          </a:prstGeom>
          <a:noFill/>
          <a:ln>
            <a:noFill/>
          </a:ln>
        </p:spPr>
      </p:pic>
      <p:sp>
        <p:nvSpPr>
          <p:cNvPr id="171" name="Google Shape;171;p5"/>
          <p:cNvSpPr/>
          <p:nvPr/>
        </p:nvSpPr>
        <p:spPr>
          <a:xfrm>
            <a:off x="10119189" y="3767323"/>
            <a:ext cx="1958511"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1" u="sng" dirty="0">
                <a:solidFill>
                  <a:srgbClr val="1A0DAB"/>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Business Model </a:t>
            </a:r>
            <a:r>
              <a:rPr lang="en-GB" sz="1100" u="sng" dirty="0">
                <a:solidFill>
                  <a:srgbClr val="1A0DAB"/>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Generation: A handbook for visionaries, game changers and challengers</a:t>
            </a:r>
            <a:endParaRPr sz="1100" b="0" i="0" dirty="0">
              <a:solidFill>
                <a:srgbClr val="222222"/>
              </a:solidFill>
              <a:latin typeface="Calibri"/>
              <a:ea typeface="Calibri"/>
              <a:cs typeface="Calibri"/>
              <a:sym typeface="Calibri"/>
            </a:endParaRPr>
          </a:p>
        </p:txBody>
      </p:sp>
      <p:sp>
        <p:nvSpPr>
          <p:cNvPr id="6" name="Google Shape;136;p4">
            <a:extLst>
              <a:ext uri="{FF2B5EF4-FFF2-40B4-BE49-F238E27FC236}">
                <a16:creationId xmlns:a16="http://schemas.microsoft.com/office/drawing/2014/main" id="{FD8BD01E-AD3A-47FD-8309-F10CC3A1D0F9}"/>
              </a:ext>
            </a:extLst>
          </p:cNvPr>
          <p:cNvSpPr txBox="1"/>
          <p:nvPr/>
        </p:nvSpPr>
        <p:spPr>
          <a:xfrm>
            <a:off x="762528" y="579940"/>
            <a:ext cx="11155151" cy="461624"/>
          </a:xfrm>
          <a:prstGeom prst="rect">
            <a:avLst/>
          </a:prstGeom>
          <a:noFill/>
          <a:ln>
            <a:noFill/>
          </a:ln>
        </p:spPr>
        <p:txBody>
          <a:bodyPr spcFirstLastPara="1" wrap="square" lIns="91425" tIns="45700" rIns="91425" bIns="45700" anchor="t" anchorCtr="0">
            <a:spAutoFit/>
          </a:bodyPr>
          <a:lstStyle/>
          <a:p>
            <a:pPr lvl="0"/>
            <a:r>
              <a:rPr lang="el-GR" sz="2400" b="1" dirty="0">
                <a:solidFill>
                  <a:srgbClr val="FAB632"/>
                </a:solidFill>
                <a:latin typeface="Calibri"/>
                <a:ea typeface="Calibri"/>
                <a:cs typeface="Calibri"/>
                <a:sym typeface="Calibri"/>
              </a:rPr>
              <a:t>Ενότητα</a:t>
            </a:r>
            <a:r>
              <a:rPr lang="en-GB" sz="2400" b="1" dirty="0">
                <a:solidFill>
                  <a:srgbClr val="FAB632"/>
                </a:solidFill>
                <a:latin typeface="Calibri"/>
                <a:ea typeface="Calibri"/>
                <a:cs typeface="Calibri"/>
                <a:sym typeface="Calibri"/>
              </a:rPr>
              <a:t> 1: </a:t>
            </a:r>
            <a:r>
              <a:rPr lang="el-GR" sz="2400" b="1" dirty="0">
                <a:solidFill>
                  <a:srgbClr val="FAB632"/>
                </a:solidFill>
                <a:latin typeface="Calibri"/>
                <a:ea typeface="Calibri"/>
                <a:cs typeface="Calibri"/>
                <a:sym typeface="Calibri"/>
              </a:rPr>
              <a:t>Ορισμός της Ιδέας και ο Σχεδιασμός του Επιχειρηματικού Μοντέλου</a:t>
            </a:r>
            <a:endParaRPr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6"/>
          <p:cNvSpPr txBox="1"/>
          <p:nvPr/>
        </p:nvSpPr>
        <p:spPr>
          <a:xfrm>
            <a:off x="875910" y="1111415"/>
            <a:ext cx="7693324" cy="461624"/>
          </a:xfrm>
          <a:prstGeom prst="rect">
            <a:avLst/>
          </a:prstGeom>
          <a:noFill/>
          <a:ln>
            <a:noFill/>
          </a:ln>
        </p:spPr>
        <p:txBody>
          <a:bodyPr spcFirstLastPara="1" wrap="square" lIns="91425" tIns="45700" rIns="91425" bIns="45700" anchor="t" anchorCtr="0">
            <a:spAutoFit/>
          </a:bodyPr>
          <a:lstStyle/>
          <a:p>
            <a:pPr lvl="0"/>
            <a:r>
              <a:rPr lang="en-GB" sz="2400" dirty="0">
                <a:solidFill>
                  <a:srgbClr val="21B4A9"/>
                </a:solidFill>
                <a:latin typeface="Calibri"/>
                <a:ea typeface="Calibri"/>
                <a:cs typeface="Calibri"/>
                <a:sym typeface="Calibri"/>
              </a:rPr>
              <a:t>Business Model Canvas: </a:t>
            </a:r>
            <a:r>
              <a:rPr lang="en-US" sz="2400" dirty="0">
                <a:solidFill>
                  <a:srgbClr val="21B4A9"/>
                </a:solidFill>
                <a:latin typeface="Calibri"/>
                <a:ea typeface="Calibri"/>
                <a:cs typeface="Calibri"/>
                <a:sym typeface="Calibri"/>
              </a:rPr>
              <a:t> </a:t>
            </a:r>
            <a:r>
              <a:rPr lang="el-GR" sz="2400" dirty="0">
                <a:solidFill>
                  <a:srgbClr val="21B4A9"/>
                </a:solidFill>
                <a:latin typeface="Calibri"/>
                <a:ea typeface="Calibri"/>
                <a:cs typeface="Calibri"/>
                <a:sym typeface="Calibri"/>
              </a:rPr>
              <a:t>Μια Προχωρημένη Προοπτική</a:t>
            </a:r>
            <a:endParaRPr sz="2400" dirty="0">
              <a:solidFill>
                <a:srgbClr val="21B4A9"/>
              </a:solidFill>
              <a:latin typeface="Calibri"/>
              <a:ea typeface="Calibri"/>
              <a:cs typeface="Calibri"/>
              <a:sym typeface="Calibri"/>
            </a:endParaRPr>
          </a:p>
        </p:txBody>
      </p:sp>
      <p:sp>
        <p:nvSpPr>
          <p:cNvPr id="177" name="Google Shape;177;p6"/>
          <p:cNvSpPr/>
          <p:nvPr/>
        </p:nvSpPr>
        <p:spPr>
          <a:xfrm>
            <a:off x="875909" y="1736562"/>
            <a:ext cx="10296916" cy="2739171"/>
          </a:xfrm>
          <a:prstGeom prst="rect">
            <a:avLst/>
          </a:prstGeom>
          <a:noFill/>
          <a:ln>
            <a:noFill/>
          </a:ln>
        </p:spPr>
        <p:txBody>
          <a:bodyPr spcFirstLastPara="1" wrap="square" lIns="91425" tIns="45700" rIns="91425" bIns="45700" anchor="t" anchorCtr="0">
            <a:spAutoFit/>
          </a:bodyPr>
          <a:lstStyle/>
          <a:p>
            <a:pPr lvl="0" algn="just"/>
            <a:r>
              <a:rPr lang="el-GR" sz="1800" dirty="0">
                <a:solidFill>
                  <a:schemeClr val="dk1"/>
                </a:solidFill>
                <a:latin typeface="Calibri"/>
                <a:ea typeface="Calibri"/>
                <a:cs typeface="Calibri"/>
                <a:sym typeface="Calibri"/>
              </a:rPr>
              <a:t>Το </a:t>
            </a:r>
            <a:r>
              <a:rPr lang="el-GR" sz="1800" dirty="0" err="1">
                <a:solidFill>
                  <a:schemeClr val="dk1"/>
                </a:solidFill>
                <a:latin typeface="Calibri"/>
                <a:ea typeface="Calibri"/>
                <a:cs typeface="Calibri"/>
                <a:sym typeface="Calibri"/>
              </a:rPr>
              <a:t>Triple</a:t>
            </a:r>
            <a:r>
              <a:rPr lang="el-GR" sz="1800" dirty="0">
                <a:solidFill>
                  <a:schemeClr val="dk1"/>
                </a:solidFill>
                <a:latin typeface="Calibri"/>
                <a:ea typeface="Calibri"/>
                <a:cs typeface="Calibri"/>
                <a:sym typeface="Calibri"/>
              </a:rPr>
              <a:t> </a:t>
            </a:r>
            <a:r>
              <a:rPr lang="el-GR" sz="1800" dirty="0" err="1">
                <a:solidFill>
                  <a:schemeClr val="dk1"/>
                </a:solidFill>
                <a:latin typeface="Calibri"/>
                <a:ea typeface="Calibri"/>
                <a:cs typeface="Calibri"/>
                <a:sym typeface="Calibri"/>
              </a:rPr>
              <a:t>Layered</a:t>
            </a:r>
            <a:r>
              <a:rPr lang="el-GR" sz="1800" dirty="0">
                <a:solidFill>
                  <a:schemeClr val="dk1"/>
                </a:solidFill>
                <a:latin typeface="Calibri"/>
                <a:ea typeface="Calibri"/>
                <a:cs typeface="Calibri"/>
                <a:sym typeface="Calibri"/>
              </a:rPr>
              <a:t> </a:t>
            </a:r>
            <a:r>
              <a:rPr lang="el-GR" sz="1800" dirty="0" err="1">
                <a:solidFill>
                  <a:schemeClr val="dk1"/>
                </a:solidFill>
                <a:latin typeface="Calibri"/>
                <a:ea typeface="Calibri"/>
                <a:cs typeface="Calibri"/>
                <a:sym typeface="Calibri"/>
              </a:rPr>
              <a:t>Business</a:t>
            </a:r>
            <a:r>
              <a:rPr lang="el-GR" sz="1800" dirty="0">
                <a:solidFill>
                  <a:schemeClr val="dk1"/>
                </a:solidFill>
                <a:latin typeface="Calibri"/>
                <a:ea typeface="Calibri"/>
                <a:cs typeface="Calibri"/>
                <a:sym typeface="Calibri"/>
              </a:rPr>
              <a:t> </a:t>
            </a:r>
            <a:r>
              <a:rPr lang="el-GR" sz="1800" dirty="0" err="1">
                <a:solidFill>
                  <a:schemeClr val="dk1"/>
                </a:solidFill>
                <a:latin typeface="Calibri"/>
                <a:ea typeface="Calibri"/>
                <a:cs typeface="Calibri"/>
                <a:sym typeface="Calibri"/>
              </a:rPr>
              <a:t>Model</a:t>
            </a:r>
            <a:r>
              <a:rPr lang="el-GR" sz="1800" dirty="0">
                <a:solidFill>
                  <a:schemeClr val="dk1"/>
                </a:solidFill>
                <a:latin typeface="Calibri"/>
                <a:ea typeface="Calibri"/>
                <a:cs typeface="Calibri"/>
                <a:sym typeface="Calibri"/>
              </a:rPr>
              <a:t> </a:t>
            </a:r>
            <a:r>
              <a:rPr lang="el-GR" sz="1800" dirty="0" err="1">
                <a:solidFill>
                  <a:schemeClr val="dk1"/>
                </a:solidFill>
                <a:latin typeface="Calibri"/>
                <a:ea typeface="Calibri"/>
                <a:cs typeface="Calibri"/>
                <a:sym typeface="Calibri"/>
              </a:rPr>
              <a:t>Canvas</a:t>
            </a:r>
            <a:r>
              <a:rPr lang="el-GR" sz="1800" dirty="0">
                <a:solidFill>
                  <a:schemeClr val="dk1"/>
                </a:solidFill>
                <a:latin typeface="Calibri"/>
                <a:ea typeface="Calibri"/>
                <a:cs typeface="Calibri"/>
                <a:sym typeface="Calibri"/>
              </a:rPr>
              <a:t> είναι ένα εργαλείο πειραματισμού με βιώσιμη καινοτομία επιχειρηματικού μοντέλου</a:t>
            </a:r>
            <a:r>
              <a:rPr lang="en-GB" sz="1800" dirty="0">
                <a:solidFill>
                  <a:schemeClr val="dk1"/>
                </a:solidFill>
                <a:latin typeface="Calibri"/>
                <a:ea typeface="Calibri"/>
                <a:cs typeface="Calibri"/>
                <a:sym typeface="Calibri"/>
              </a:rPr>
              <a:t>. </a:t>
            </a:r>
            <a:endParaRPr dirty="0"/>
          </a:p>
          <a:p>
            <a:pPr marL="0" marR="0" lvl="0" indent="0" algn="just" rtl="0">
              <a:spcBef>
                <a:spcPts val="0"/>
              </a:spcBef>
              <a:spcAft>
                <a:spcPts val="0"/>
              </a:spcAft>
              <a:buNone/>
            </a:pPr>
            <a:endParaRPr sz="1200" dirty="0">
              <a:solidFill>
                <a:schemeClr val="dk1"/>
              </a:solidFill>
              <a:latin typeface="Calibri"/>
              <a:ea typeface="Calibri"/>
              <a:cs typeface="Calibri"/>
              <a:sym typeface="Calibri"/>
            </a:endParaRPr>
          </a:p>
          <a:p>
            <a:pPr lvl="0" algn="just"/>
            <a:r>
              <a:rPr lang="el-GR" sz="1800" dirty="0">
                <a:solidFill>
                  <a:schemeClr val="dk1"/>
                </a:solidFill>
                <a:latin typeface="Calibri"/>
                <a:ea typeface="Calibri"/>
                <a:cs typeface="Calibri"/>
                <a:sym typeface="Calibri"/>
              </a:rPr>
              <a:t>Προσθέτει δύο επίπεδα στον καμβά του βασικού επιχειρηματικού μοντέλου: ένα περιβαλλοντικό επίπεδο που βασίζεται σε μια προβολή κύκλου ζωής και ένα κοινωνικό επίπεδο που βασίζεται στις προοπτικές των ενδιαφερομένων</a:t>
            </a:r>
            <a:r>
              <a:rPr lang="en-GB" sz="1800" dirty="0">
                <a:solidFill>
                  <a:schemeClr val="dk1"/>
                </a:solidFill>
                <a:latin typeface="Calibri"/>
                <a:ea typeface="Calibri"/>
                <a:cs typeface="Calibri"/>
                <a:sym typeface="Calibri"/>
              </a:rPr>
              <a:t>. </a:t>
            </a:r>
            <a:endParaRPr dirty="0"/>
          </a:p>
          <a:p>
            <a:pPr marL="0" marR="0" lvl="0" indent="0" algn="just" rtl="0">
              <a:spcBef>
                <a:spcPts val="0"/>
              </a:spcBef>
              <a:spcAft>
                <a:spcPts val="0"/>
              </a:spcAft>
              <a:buNone/>
            </a:pPr>
            <a:endParaRPr sz="1200" dirty="0">
              <a:solidFill>
                <a:schemeClr val="dk1"/>
              </a:solidFill>
              <a:latin typeface="Calibri"/>
              <a:ea typeface="Calibri"/>
              <a:cs typeface="Calibri"/>
              <a:sym typeface="Calibri"/>
            </a:endParaRPr>
          </a:p>
          <a:p>
            <a:pPr lvl="0" algn="just"/>
            <a:r>
              <a:rPr lang="el-GR" sz="1800" dirty="0">
                <a:solidFill>
                  <a:schemeClr val="dk1"/>
                </a:solidFill>
                <a:latin typeface="Calibri"/>
                <a:ea typeface="Calibri"/>
                <a:cs typeface="Calibri"/>
                <a:sym typeface="Calibri"/>
              </a:rPr>
              <a:t>Όταν τα τρία επίπεδα του επιχειρηματικού μοντέλου συνδυάζονται, αποκαλύπτουν πώς ένας οργανισμός παράγει πολλά είδη αξίας - οικονομική, περιβαλλοντική και κοινωνική</a:t>
            </a:r>
            <a:r>
              <a:rPr lang="en-GB" sz="1800" dirty="0">
                <a:solidFill>
                  <a:schemeClr val="dk1"/>
                </a:solidFill>
                <a:latin typeface="Calibri"/>
                <a:ea typeface="Calibri"/>
                <a:cs typeface="Calibri"/>
                <a:sym typeface="Calibri"/>
              </a:rPr>
              <a:t>. </a:t>
            </a:r>
            <a:endParaRPr dirty="0"/>
          </a:p>
          <a:p>
            <a:pPr marL="0" marR="0" lvl="0" indent="0" algn="just" rtl="0">
              <a:spcBef>
                <a:spcPts val="0"/>
              </a:spcBef>
              <a:spcAft>
                <a:spcPts val="0"/>
              </a:spcAft>
              <a:buNone/>
            </a:pPr>
            <a:r>
              <a:rPr lang="en-GB" sz="1800" dirty="0">
                <a:solidFill>
                  <a:schemeClr val="dk1"/>
                </a:solidFill>
                <a:latin typeface="Calibri"/>
                <a:ea typeface="Calibri"/>
                <a:cs typeface="Calibri"/>
                <a:sym typeface="Calibri"/>
              </a:rPr>
              <a:t> </a:t>
            </a:r>
            <a:endParaRPr dirty="0"/>
          </a:p>
        </p:txBody>
      </p:sp>
      <p:sp>
        <p:nvSpPr>
          <p:cNvPr id="178" name="Google Shape;178;p6"/>
          <p:cNvSpPr txBox="1"/>
          <p:nvPr/>
        </p:nvSpPr>
        <p:spPr>
          <a:xfrm>
            <a:off x="875909" y="4198774"/>
            <a:ext cx="8698215" cy="246181"/>
          </a:xfrm>
          <a:prstGeom prst="rect">
            <a:avLst/>
          </a:prstGeom>
          <a:noFill/>
          <a:ln>
            <a:noFill/>
          </a:ln>
        </p:spPr>
        <p:txBody>
          <a:bodyPr spcFirstLastPara="1" wrap="square" lIns="91425" tIns="45700" rIns="91425" bIns="45700" anchor="t" anchorCtr="0">
            <a:spAutoFit/>
          </a:bodyPr>
          <a:lstStyle/>
          <a:p>
            <a:pPr lvl="0"/>
            <a:r>
              <a:rPr lang="el-GR" sz="1000" dirty="0">
                <a:solidFill>
                  <a:schemeClr val="dk1"/>
                </a:solidFill>
                <a:latin typeface="Calibri"/>
                <a:ea typeface="Calibri"/>
                <a:cs typeface="Calibri"/>
                <a:sym typeface="Calibri"/>
              </a:rPr>
              <a:t>Πηγή:</a:t>
            </a:r>
            <a:r>
              <a:rPr lang="en-GB" sz="1000" dirty="0">
                <a:solidFill>
                  <a:schemeClr val="dk1"/>
                </a:solidFill>
                <a:latin typeface="Calibri"/>
                <a:ea typeface="Calibri"/>
                <a:cs typeface="Calibri"/>
                <a:sym typeface="Calibri"/>
              </a:rPr>
              <a:t> </a:t>
            </a:r>
            <a:r>
              <a:rPr lang="en-GB" sz="1000" dirty="0" err="1">
                <a:solidFill>
                  <a:schemeClr val="dk1"/>
                </a:solidFill>
                <a:latin typeface="Calibri"/>
                <a:ea typeface="Calibri"/>
                <a:cs typeface="Calibri"/>
                <a:sym typeface="Calibri"/>
              </a:rPr>
              <a:t>Pigneur</a:t>
            </a:r>
            <a:r>
              <a:rPr lang="en-GB" sz="1000" dirty="0">
                <a:solidFill>
                  <a:schemeClr val="dk1"/>
                </a:solidFill>
                <a:latin typeface="Calibri"/>
                <a:ea typeface="Calibri"/>
                <a:cs typeface="Calibri"/>
                <a:sym typeface="Calibri"/>
              </a:rPr>
              <a:t>, Yves &amp; Joyce, Alexandre &amp; Paquin, Raymond. (2015). The triple layered business model canvas: a tool to design more sustainable business models. </a:t>
            </a:r>
            <a:endParaRPr dirty="0"/>
          </a:p>
        </p:txBody>
      </p:sp>
      <p:sp>
        <p:nvSpPr>
          <p:cNvPr id="6" name="Google Shape;136;p4">
            <a:extLst>
              <a:ext uri="{FF2B5EF4-FFF2-40B4-BE49-F238E27FC236}">
                <a16:creationId xmlns:a16="http://schemas.microsoft.com/office/drawing/2014/main" id="{6406A712-9400-4501-AF6E-84DEA96C4897}"/>
              </a:ext>
            </a:extLst>
          </p:cNvPr>
          <p:cNvSpPr txBox="1"/>
          <p:nvPr/>
        </p:nvSpPr>
        <p:spPr>
          <a:xfrm>
            <a:off x="762528" y="579940"/>
            <a:ext cx="10492211" cy="461624"/>
          </a:xfrm>
          <a:prstGeom prst="rect">
            <a:avLst/>
          </a:prstGeom>
          <a:noFill/>
          <a:ln>
            <a:noFill/>
          </a:ln>
        </p:spPr>
        <p:txBody>
          <a:bodyPr spcFirstLastPara="1" wrap="square" lIns="91425" tIns="45700" rIns="91425" bIns="45700" anchor="t" anchorCtr="0">
            <a:spAutoFit/>
          </a:bodyPr>
          <a:lstStyle/>
          <a:p>
            <a:pPr lvl="0"/>
            <a:r>
              <a:rPr lang="el-GR" sz="2400" b="1" dirty="0">
                <a:solidFill>
                  <a:srgbClr val="FAB632"/>
                </a:solidFill>
                <a:latin typeface="Calibri"/>
                <a:ea typeface="Calibri"/>
                <a:cs typeface="Calibri"/>
                <a:sym typeface="Calibri"/>
              </a:rPr>
              <a:t>Ενότητα</a:t>
            </a:r>
            <a:r>
              <a:rPr lang="en-GB" sz="2400" b="1" dirty="0">
                <a:solidFill>
                  <a:srgbClr val="FAB632"/>
                </a:solidFill>
                <a:latin typeface="Calibri"/>
                <a:ea typeface="Calibri"/>
                <a:cs typeface="Calibri"/>
                <a:sym typeface="Calibri"/>
              </a:rPr>
              <a:t> 1: </a:t>
            </a:r>
            <a:r>
              <a:rPr lang="el-GR" sz="2400" b="1" dirty="0">
                <a:solidFill>
                  <a:srgbClr val="FAB632"/>
                </a:solidFill>
                <a:latin typeface="Calibri"/>
                <a:ea typeface="Calibri"/>
                <a:cs typeface="Calibri"/>
                <a:sym typeface="Calibri"/>
              </a:rPr>
              <a:t>Ορισμός της Ιδέας και ο Σχεδιασμός του Επιχειρηματικού Μοντέλου</a:t>
            </a:r>
            <a:endParaRPr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p7"/>
          <p:cNvSpPr txBox="1"/>
          <p:nvPr/>
        </p:nvSpPr>
        <p:spPr>
          <a:xfrm>
            <a:off x="875910" y="1111415"/>
            <a:ext cx="769332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dirty="0">
                <a:solidFill>
                  <a:srgbClr val="21B4A9"/>
                </a:solidFill>
                <a:latin typeface="Calibri"/>
                <a:ea typeface="Calibri"/>
                <a:cs typeface="Calibri"/>
                <a:sym typeface="Calibri"/>
              </a:rPr>
              <a:t>Οικονομικό</a:t>
            </a:r>
            <a:r>
              <a:rPr lang="en-GB" sz="2400" dirty="0">
                <a:solidFill>
                  <a:srgbClr val="21B4A9"/>
                </a:solidFill>
                <a:latin typeface="Calibri"/>
                <a:ea typeface="Calibri"/>
                <a:cs typeface="Calibri"/>
                <a:sym typeface="Calibri"/>
              </a:rPr>
              <a:t> Business Model Canvas</a:t>
            </a:r>
            <a:endParaRPr sz="2400" dirty="0">
              <a:solidFill>
                <a:srgbClr val="21B4A9"/>
              </a:solidFill>
              <a:latin typeface="Calibri"/>
              <a:ea typeface="Calibri"/>
              <a:cs typeface="Calibri"/>
              <a:sym typeface="Calibri"/>
            </a:endParaRPr>
          </a:p>
        </p:txBody>
      </p:sp>
      <p:pic>
        <p:nvPicPr>
          <p:cNvPr id="186" name="Google Shape;186;p7"/>
          <p:cNvPicPr preferRelativeResize="0"/>
          <p:nvPr/>
        </p:nvPicPr>
        <p:blipFill rotWithShape="1">
          <a:blip r:embed="rId3">
            <a:alphaModFix/>
          </a:blip>
          <a:srcRect/>
          <a:stretch/>
        </p:blipFill>
        <p:spPr>
          <a:xfrm>
            <a:off x="762528" y="1573080"/>
            <a:ext cx="9356661" cy="4920068"/>
          </a:xfrm>
          <a:prstGeom prst="rect">
            <a:avLst/>
          </a:prstGeom>
          <a:noFill/>
          <a:ln>
            <a:noFill/>
          </a:ln>
        </p:spPr>
      </p:pic>
      <p:sp>
        <p:nvSpPr>
          <p:cNvPr id="187" name="Google Shape;187;p7"/>
          <p:cNvSpPr txBox="1"/>
          <p:nvPr/>
        </p:nvSpPr>
        <p:spPr>
          <a:xfrm>
            <a:off x="1473200" y="1542600"/>
            <a:ext cx="2326640" cy="20005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700">
              <a:solidFill>
                <a:schemeClr val="dk1"/>
              </a:solidFill>
              <a:latin typeface="Calibri"/>
              <a:ea typeface="Calibri"/>
              <a:cs typeface="Calibri"/>
              <a:sym typeface="Calibri"/>
            </a:endParaRPr>
          </a:p>
        </p:txBody>
      </p:sp>
      <p:sp>
        <p:nvSpPr>
          <p:cNvPr id="6" name="Google Shape;136;p4">
            <a:extLst>
              <a:ext uri="{FF2B5EF4-FFF2-40B4-BE49-F238E27FC236}">
                <a16:creationId xmlns:a16="http://schemas.microsoft.com/office/drawing/2014/main" id="{B2B7E4B7-5893-4A0F-9689-5A3D4C43F2AB}"/>
              </a:ext>
            </a:extLst>
          </p:cNvPr>
          <p:cNvSpPr txBox="1"/>
          <p:nvPr/>
        </p:nvSpPr>
        <p:spPr>
          <a:xfrm>
            <a:off x="762528" y="579940"/>
            <a:ext cx="10294091" cy="461624"/>
          </a:xfrm>
          <a:prstGeom prst="rect">
            <a:avLst/>
          </a:prstGeom>
          <a:noFill/>
          <a:ln>
            <a:noFill/>
          </a:ln>
        </p:spPr>
        <p:txBody>
          <a:bodyPr spcFirstLastPara="1" wrap="square" lIns="91425" tIns="45700" rIns="91425" bIns="45700" anchor="t" anchorCtr="0">
            <a:spAutoFit/>
          </a:bodyPr>
          <a:lstStyle/>
          <a:p>
            <a:pPr lvl="0"/>
            <a:r>
              <a:rPr lang="el-GR" sz="2400" b="1" dirty="0">
                <a:solidFill>
                  <a:srgbClr val="FAB632"/>
                </a:solidFill>
                <a:latin typeface="Calibri"/>
                <a:ea typeface="Calibri"/>
                <a:cs typeface="Calibri"/>
                <a:sym typeface="Calibri"/>
              </a:rPr>
              <a:t>Ενότητα</a:t>
            </a:r>
            <a:r>
              <a:rPr lang="en-GB" sz="2400" b="1" dirty="0">
                <a:solidFill>
                  <a:srgbClr val="FAB632"/>
                </a:solidFill>
                <a:latin typeface="Calibri"/>
                <a:ea typeface="Calibri"/>
                <a:cs typeface="Calibri"/>
                <a:sym typeface="Calibri"/>
              </a:rPr>
              <a:t> 1: </a:t>
            </a:r>
            <a:r>
              <a:rPr lang="el-GR" sz="2400" b="1" dirty="0">
                <a:solidFill>
                  <a:srgbClr val="FAB632"/>
                </a:solidFill>
                <a:latin typeface="Calibri"/>
                <a:ea typeface="Calibri"/>
                <a:cs typeface="Calibri"/>
                <a:sym typeface="Calibri"/>
              </a:rPr>
              <a:t>Ορισμός της Ιδέας και ο Σχεδιασμός του Επιχειρηματικού Μοντέλου</a:t>
            </a:r>
            <a:endParaRPr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8"/>
          <p:cNvSpPr txBox="1"/>
          <p:nvPr/>
        </p:nvSpPr>
        <p:spPr>
          <a:xfrm>
            <a:off x="875910" y="1111415"/>
            <a:ext cx="769332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dirty="0">
                <a:solidFill>
                  <a:srgbClr val="21B4A9"/>
                </a:solidFill>
                <a:latin typeface="Calibri"/>
                <a:ea typeface="Calibri"/>
                <a:cs typeface="Calibri"/>
                <a:sym typeface="Calibri"/>
              </a:rPr>
              <a:t>Περιβαλλοντικό</a:t>
            </a:r>
            <a:r>
              <a:rPr lang="en-GB" sz="2400" dirty="0">
                <a:solidFill>
                  <a:srgbClr val="21B4A9"/>
                </a:solidFill>
                <a:latin typeface="Calibri"/>
                <a:ea typeface="Calibri"/>
                <a:cs typeface="Calibri"/>
                <a:sym typeface="Calibri"/>
              </a:rPr>
              <a:t> Model Canvas</a:t>
            </a:r>
            <a:endParaRPr sz="2400" dirty="0">
              <a:solidFill>
                <a:srgbClr val="21B4A9"/>
              </a:solidFill>
              <a:latin typeface="Calibri"/>
              <a:ea typeface="Calibri"/>
              <a:cs typeface="Calibri"/>
              <a:sym typeface="Calibri"/>
            </a:endParaRPr>
          </a:p>
        </p:txBody>
      </p:sp>
      <p:sp>
        <p:nvSpPr>
          <p:cNvPr id="194" name="Google Shape;194;p8"/>
          <p:cNvSpPr txBox="1"/>
          <p:nvPr/>
        </p:nvSpPr>
        <p:spPr>
          <a:xfrm>
            <a:off x="1473200" y="1542600"/>
            <a:ext cx="2326640" cy="20005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700">
              <a:solidFill>
                <a:schemeClr val="dk1"/>
              </a:solidFill>
              <a:latin typeface="Calibri"/>
              <a:ea typeface="Calibri"/>
              <a:cs typeface="Calibri"/>
              <a:sym typeface="Calibri"/>
            </a:endParaRPr>
          </a:p>
        </p:txBody>
      </p:sp>
      <p:pic>
        <p:nvPicPr>
          <p:cNvPr id="195" name="Google Shape;195;p8"/>
          <p:cNvPicPr preferRelativeResize="0"/>
          <p:nvPr/>
        </p:nvPicPr>
        <p:blipFill rotWithShape="1">
          <a:blip r:embed="rId3">
            <a:alphaModFix/>
          </a:blip>
          <a:srcRect/>
          <a:stretch/>
        </p:blipFill>
        <p:spPr>
          <a:xfrm>
            <a:off x="762530" y="1581335"/>
            <a:ext cx="9356660" cy="4906193"/>
          </a:xfrm>
          <a:prstGeom prst="rect">
            <a:avLst/>
          </a:prstGeom>
          <a:noFill/>
          <a:ln>
            <a:noFill/>
          </a:ln>
        </p:spPr>
      </p:pic>
      <p:sp>
        <p:nvSpPr>
          <p:cNvPr id="196" name="Google Shape;196;p8"/>
          <p:cNvSpPr txBox="1"/>
          <p:nvPr/>
        </p:nvSpPr>
        <p:spPr>
          <a:xfrm>
            <a:off x="1373051" y="1573080"/>
            <a:ext cx="3094445" cy="1695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700">
              <a:solidFill>
                <a:schemeClr val="dk1"/>
              </a:solidFill>
              <a:latin typeface="Calibri"/>
              <a:ea typeface="Calibri"/>
              <a:cs typeface="Calibri"/>
              <a:sym typeface="Calibri"/>
            </a:endParaRPr>
          </a:p>
        </p:txBody>
      </p:sp>
      <p:sp>
        <p:nvSpPr>
          <p:cNvPr id="7" name="Google Shape;136;p4">
            <a:extLst>
              <a:ext uri="{FF2B5EF4-FFF2-40B4-BE49-F238E27FC236}">
                <a16:creationId xmlns:a16="http://schemas.microsoft.com/office/drawing/2014/main" id="{8E7C7AEA-5836-433D-A15E-FE2C9467D9DC}"/>
              </a:ext>
            </a:extLst>
          </p:cNvPr>
          <p:cNvSpPr txBox="1"/>
          <p:nvPr/>
        </p:nvSpPr>
        <p:spPr>
          <a:xfrm>
            <a:off x="762528" y="579940"/>
            <a:ext cx="10294091" cy="461624"/>
          </a:xfrm>
          <a:prstGeom prst="rect">
            <a:avLst/>
          </a:prstGeom>
          <a:noFill/>
          <a:ln>
            <a:noFill/>
          </a:ln>
        </p:spPr>
        <p:txBody>
          <a:bodyPr spcFirstLastPara="1" wrap="square" lIns="91425" tIns="45700" rIns="91425" bIns="45700" anchor="t" anchorCtr="0">
            <a:spAutoFit/>
          </a:bodyPr>
          <a:lstStyle/>
          <a:p>
            <a:pPr lvl="0"/>
            <a:r>
              <a:rPr lang="el-GR" sz="2400" b="1" dirty="0">
                <a:solidFill>
                  <a:srgbClr val="FAB632"/>
                </a:solidFill>
                <a:latin typeface="Calibri"/>
                <a:ea typeface="Calibri"/>
                <a:cs typeface="Calibri"/>
                <a:sym typeface="Calibri"/>
              </a:rPr>
              <a:t>Ενότητα</a:t>
            </a:r>
            <a:r>
              <a:rPr lang="en-GB" sz="2400" b="1" dirty="0">
                <a:solidFill>
                  <a:srgbClr val="FAB632"/>
                </a:solidFill>
                <a:latin typeface="Calibri"/>
                <a:ea typeface="Calibri"/>
                <a:cs typeface="Calibri"/>
                <a:sym typeface="Calibri"/>
              </a:rPr>
              <a:t> 1: </a:t>
            </a:r>
            <a:r>
              <a:rPr lang="el-GR" sz="2400" b="1" dirty="0">
                <a:solidFill>
                  <a:srgbClr val="FAB632"/>
                </a:solidFill>
                <a:latin typeface="Calibri"/>
                <a:ea typeface="Calibri"/>
                <a:cs typeface="Calibri"/>
                <a:sym typeface="Calibri"/>
              </a:rPr>
              <a:t>Ορισμός της Ιδέας και ο Σχεδιασμός του Επιχειρηματικού Μοντέλου</a:t>
            </a:r>
            <a:endParaRPr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9"/>
          <p:cNvSpPr txBox="1"/>
          <p:nvPr/>
        </p:nvSpPr>
        <p:spPr>
          <a:xfrm>
            <a:off x="875910" y="1111415"/>
            <a:ext cx="769332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dirty="0">
                <a:solidFill>
                  <a:srgbClr val="21B4A9"/>
                </a:solidFill>
                <a:latin typeface="Calibri"/>
                <a:ea typeface="Calibri"/>
                <a:cs typeface="Calibri"/>
                <a:sym typeface="Calibri"/>
              </a:rPr>
              <a:t>Κοινωνικό</a:t>
            </a:r>
            <a:r>
              <a:rPr lang="en-GB" sz="2400" dirty="0">
                <a:solidFill>
                  <a:srgbClr val="21B4A9"/>
                </a:solidFill>
                <a:latin typeface="Calibri"/>
                <a:ea typeface="Calibri"/>
                <a:cs typeface="Calibri"/>
                <a:sym typeface="Calibri"/>
              </a:rPr>
              <a:t> Model Canvas</a:t>
            </a:r>
            <a:endParaRPr sz="2400" dirty="0">
              <a:solidFill>
                <a:srgbClr val="21B4A9"/>
              </a:solidFill>
              <a:latin typeface="Calibri"/>
              <a:ea typeface="Calibri"/>
              <a:cs typeface="Calibri"/>
              <a:sym typeface="Calibri"/>
            </a:endParaRPr>
          </a:p>
        </p:txBody>
      </p:sp>
      <p:sp>
        <p:nvSpPr>
          <p:cNvPr id="203" name="Google Shape;203;p9"/>
          <p:cNvSpPr txBox="1"/>
          <p:nvPr/>
        </p:nvSpPr>
        <p:spPr>
          <a:xfrm>
            <a:off x="1473200" y="1542600"/>
            <a:ext cx="2326640" cy="20005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700">
              <a:solidFill>
                <a:schemeClr val="dk1"/>
              </a:solidFill>
              <a:latin typeface="Calibri"/>
              <a:ea typeface="Calibri"/>
              <a:cs typeface="Calibri"/>
              <a:sym typeface="Calibri"/>
            </a:endParaRPr>
          </a:p>
        </p:txBody>
      </p:sp>
      <p:sp>
        <p:nvSpPr>
          <p:cNvPr id="204" name="Google Shape;204;p9"/>
          <p:cNvSpPr txBox="1"/>
          <p:nvPr/>
        </p:nvSpPr>
        <p:spPr>
          <a:xfrm>
            <a:off x="1373051" y="1573080"/>
            <a:ext cx="3094445" cy="1695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700">
              <a:solidFill>
                <a:schemeClr val="dk1"/>
              </a:solidFill>
              <a:latin typeface="Calibri"/>
              <a:ea typeface="Calibri"/>
              <a:cs typeface="Calibri"/>
              <a:sym typeface="Calibri"/>
            </a:endParaRPr>
          </a:p>
        </p:txBody>
      </p:sp>
      <p:pic>
        <p:nvPicPr>
          <p:cNvPr id="205" name="Google Shape;205;p9" descr="https://sustainablebusinessmodel.files.wordpress.com/2015/04/social_business_model_canvas.png"/>
          <p:cNvPicPr preferRelativeResize="0"/>
          <p:nvPr/>
        </p:nvPicPr>
        <p:blipFill rotWithShape="1">
          <a:blip r:embed="rId3">
            <a:alphaModFix/>
          </a:blip>
          <a:srcRect/>
          <a:stretch/>
        </p:blipFill>
        <p:spPr>
          <a:xfrm>
            <a:off x="645186" y="1581335"/>
            <a:ext cx="9474003" cy="4935127"/>
          </a:xfrm>
          <a:prstGeom prst="rect">
            <a:avLst/>
          </a:prstGeom>
          <a:noFill/>
          <a:ln>
            <a:noFill/>
          </a:ln>
        </p:spPr>
      </p:pic>
      <p:sp>
        <p:nvSpPr>
          <p:cNvPr id="206" name="Google Shape;206;p9"/>
          <p:cNvSpPr txBox="1"/>
          <p:nvPr/>
        </p:nvSpPr>
        <p:spPr>
          <a:xfrm>
            <a:off x="1373050" y="1571175"/>
            <a:ext cx="3094445" cy="1695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700">
              <a:solidFill>
                <a:schemeClr val="dk1"/>
              </a:solidFill>
              <a:latin typeface="Calibri"/>
              <a:ea typeface="Calibri"/>
              <a:cs typeface="Calibri"/>
              <a:sym typeface="Calibri"/>
            </a:endParaRPr>
          </a:p>
        </p:txBody>
      </p:sp>
      <p:sp>
        <p:nvSpPr>
          <p:cNvPr id="8" name="Google Shape;136;p4">
            <a:extLst>
              <a:ext uri="{FF2B5EF4-FFF2-40B4-BE49-F238E27FC236}">
                <a16:creationId xmlns:a16="http://schemas.microsoft.com/office/drawing/2014/main" id="{4A286FB1-11F6-431E-8533-9A601918C215}"/>
              </a:ext>
            </a:extLst>
          </p:cNvPr>
          <p:cNvSpPr txBox="1"/>
          <p:nvPr/>
        </p:nvSpPr>
        <p:spPr>
          <a:xfrm>
            <a:off x="762528" y="579940"/>
            <a:ext cx="10294091" cy="461624"/>
          </a:xfrm>
          <a:prstGeom prst="rect">
            <a:avLst/>
          </a:prstGeom>
          <a:noFill/>
          <a:ln>
            <a:noFill/>
          </a:ln>
        </p:spPr>
        <p:txBody>
          <a:bodyPr spcFirstLastPara="1" wrap="square" lIns="91425" tIns="45700" rIns="91425" bIns="45700" anchor="t" anchorCtr="0">
            <a:spAutoFit/>
          </a:bodyPr>
          <a:lstStyle/>
          <a:p>
            <a:pPr lvl="0"/>
            <a:r>
              <a:rPr lang="el-GR" sz="2400" b="1" dirty="0">
                <a:solidFill>
                  <a:srgbClr val="FAB632"/>
                </a:solidFill>
                <a:latin typeface="Calibri"/>
                <a:ea typeface="Calibri"/>
                <a:cs typeface="Calibri"/>
                <a:sym typeface="Calibri"/>
              </a:rPr>
              <a:t>Ενότητα</a:t>
            </a:r>
            <a:r>
              <a:rPr lang="en-GB" sz="2400" b="1" dirty="0">
                <a:solidFill>
                  <a:srgbClr val="FAB632"/>
                </a:solidFill>
                <a:latin typeface="Calibri"/>
                <a:ea typeface="Calibri"/>
                <a:cs typeface="Calibri"/>
                <a:sym typeface="Calibri"/>
              </a:rPr>
              <a:t> 1: </a:t>
            </a:r>
            <a:r>
              <a:rPr lang="el-GR" sz="2400" b="1" dirty="0">
                <a:solidFill>
                  <a:srgbClr val="FAB632"/>
                </a:solidFill>
                <a:latin typeface="Calibri"/>
                <a:ea typeface="Calibri"/>
                <a:cs typeface="Calibri"/>
                <a:sym typeface="Calibri"/>
              </a:rPr>
              <a:t>Ορισμός της Ιδέας και ο Σχεδιασμός του Επιχειρηματικού Μοντέλου</a:t>
            </a:r>
            <a:endParaRPr sz="1200" dirty="0"/>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1914</Words>
  <Application>Microsoft Office PowerPoint</Application>
  <PresentationFormat>Panorámica</PresentationFormat>
  <Paragraphs>203</Paragraphs>
  <Slides>24</Slides>
  <Notes>24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Calibri</vt:lpstr>
      <vt:lpstr>Noto Sans Symbols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Gabriela Álvarez Bordón</dc:creator>
  <cp:lastModifiedBy>internetwebsolutions internetwebsolutions</cp:lastModifiedBy>
  <cp:revision>13</cp:revision>
  <dcterms:created xsi:type="dcterms:W3CDTF">2022-05-18T10:18:40Z</dcterms:created>
  <dcterms:modified xsi:type="dcterms:W3CDTF">2024-06-25T09:22:51Z</dcterms:modified>
</cp:coreProperties>
</file>