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63" r:id="rId13"/>
    <p:sldId id="264" r:id="rId14"/>
    <p:sldId id="258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4E46"/>
    <a:srgbClr val="CF729D"/>
    <a:srgbClr val="8CAE92"/>
    <a:srgbClr val="CE8536"/>
    <a:srgbClr val="84B8EF"/>
    <a:srgbClr val="DCBC57"/>
    <a:srgbClr val="21B4A9"/>
    <a:srgbClr val="FAB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1FF41-CD1A-8140-38A8-572B0505D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7E8A41-8D12-4539-35E4-635E19424B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9EFB6-6F28-2CE7-DA39-9FFB932F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156F0B-2503-DACE-9A78-B7717E954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23397C-7557-BA3D-4CCD-330BF822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980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E56A9-3A7D-837B-E334-C06309C8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3C8221-C4EC-C575-DDBD-3012EF7EB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EB7EB1-E743-1CCC-C888-344B6C1B1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A10AFD-106C-213A-7F13-0EDE7BE1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D57F49-D922-1509-32DB-005AC297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35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F18F1B-5E1B-B194-76D9-C18C263FC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8520537-3A41-9DAD-C8AE-3565DE29A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062325-E1F6-2444-08BE-1A5B241CB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65E179-655C-55CF-FD8E-321C0BE6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7EBE69-3E0A-4C22-3987-9A031017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21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EF0D9-250D-B173-CA20-51364711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249E9-112F-85CE-D7F7-93C1BA221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3E16C8-EB9E-D857-3C35-AECC06B64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0D4AA-8E48-6479-2182-4CB677EBC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5CA5DE-D531-5C96-8B8B-70826F5B0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46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50390-62C4-734D-4F29-FFB0E699F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AA7923-5505-9F8E-462B-ACAB1BA23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4B2E3-5ABD-E26F-E1FA-5E9F17FC0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222184-63A7-631D-8138-92E801AE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A11C42-6B8A-B438-CA1F-5AFC653FE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085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BE0AF0-E528-1E31-6A16-C7D01A207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D0778F-A471-4E5B-3BA1-04DD0588C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0A77CB8-6FD1-FA4B-C1ED-7190CFD9D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6CC7DE-FDC1-FB71-FAAB-7AB397196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B6352F-02B0-AC04-FEFE-BC462902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59EBA2-1FB1-18A6-8343-8D135502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8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4FBD4-C478-AEAE-721F-AD6C27DB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A8A5093-657F-AA02-BA4D-D5009BF0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B62F366-F4FA-B081-DA47-044D01010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E9DF89-4E73-E541-8346-180BAEFA1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0C52CF-BFAA-2E2A-245F-BF3A83FA41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99816C6-8177-13EA-13E7-CC7E9518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4431091-B52F-3975-06DC-56D7827A6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A207E81-7918-9E06-E62A-FF8563CB0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4444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EB3FDE-6754-7569-C0C2-851C9815A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933CE4-76CD-41E4-CF39-CC81ED549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6E2EA3-8C4A-4F2C-D155-DC2ADD9A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8DBB076-1F4F-9D8A-AABF-E8431C36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2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AB3B8DA-C1E6-104C-83BC-13F150067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EA57610-854E-FB9D-60E9-1B8C09066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C1F6286-88AC-F677-86E9-4534E35A5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796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B4088E-1158-6A83-EF0D-373F27B5D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15DE7E-F3BE-9513-0A5C-AA4AC2E47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794873D-EADE-016F-8045-F0D38C581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3C24C1D-7304-1205-B58E-CB30CC531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B59429-599C-0D64-61D8-2EB3A9E26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363417-DB7C-0722-2DFE-9B633EB62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3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1DF33C-1354-3A0C-3F14-50010CA93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164D6AA-2847-F54E-3837-627D806CC8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35EABF-0BAE-ABC3-4927-8A27E272C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161638-C472-B280-513F-C14C24CF5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8B740C8-1EB5-246C-52C0-C53F4D95E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CDD635-69EE-ED03-E4FE-72C43CDD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005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5F1F94-1803-93D3-800C-629F062A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75A4B6-58CB-1944-3657-914A85C71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86349-1140-5853-0BA4-9B46551BB5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1B662-0D75-408A-B909-E625DE7528A1}" type="datetimeFigureOut">
              <a:rPr lang="es-ES" smtClean="0"/>
              <a:t>25/06/2024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B98254-A69D-45D8-7EDA-1CDF7A871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B3F86D-EDE9-9542-1E5A-9A896EC06A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8679-D357-4C18-9F7A-49E39F9DFD3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257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publications.jrc.ec.europa.eu/repository/handle/JRC110624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publications.jrc.ec.europa.eu/repository/handle/JRC120376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ublications.jrc.ec.europa.eu/repository/handle/JRC1284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eur-lex.europa.eu/LexUriServ/LexUriServ.do?uri=OJ:L:2006:394:0010:0018:en: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FAA5355-FA6D-9289-CF05-E411C729EF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38447" r="19050" b="33333"/>
          <a:stretch/>
        </p:blipFill>
        <p:spPr>
          <a:xfrm>
            <a:off x="3912093" y="1074198"/>
            <a:ext cx="4367813" cy="193533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24D1AB93-D818-3BBD-F46C-A8E4FA4304AE}"/>
              </a:ext>
            </a:extLst>
          </p:cNvPr>
          <p:cNvSpPr txBox="1"/>
          <p:nvPr/>
        </p:nvSpPr>
        <p:spPr>
          <a:xfrm>
            <a:off x="1056324" y="4253013"/>
            <a:ext cx="9611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EA4E46"/>
                </a:solidFill>
              </a:rPr>
              <a:t>DigComp 2.2 – EU education framework for digital skills  </a:t>
            </a:r>
            <a:endParaRPr lang="es-ES" sz="3200" dirty="0">
              <a:solidFill>
                <a:srgbClr val="EA4E46"/>
              </a:solidFill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511FC4-99E8-5FDC-25E3-0930F60300A2}"/>
              </a:ext>
            </a:extLst>
          </p:cNvPr>
          <p:cNvSpPr txBox="1"/>
          <p:nvPr/>
        </p:nvSpPr>
        <p:spPr>
          <a:xfrm>
            <a:off x="1056324" y="4995454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/>
              <a:t>Developed By: </a:t>
            </a:r>
            <a:r>
              <a:rPr lang="en-GB" dirty="0"/>
              <a:t>IDP &amp; CIRCLE</a:t>
            </a:r>
          </a:p>
        </p:txBody>
      </p:sp>
      <p:sp>
        <p:nvSpPr>
          <p:cNvPr id="9" name="Medio marco 8">
            <a:extLst>
              <a:ext uri="{FF2B5EF4-FFF2-40B4-BE49-F238E27FC236}">
                <a16:creationId xmlns:a16="http://schemas.microsoft.com/office/drawing/2014/main" id="{7E7B1CC3-4856-87EE-DB35-5BB408D9C833}"/>
              </a:ext>
            </a:extLst>
          </p:cNvPr>
          <p:cNvSpPr/>
          <p:nvPr/>
        </p:nvSpPr>
        <p:spPr>
          <a:xfrm>
            <a:off x="461521" y="486455"/>
            <a:ext cx="710332" cy="942850"/>
          </a:xfrm>
          <a:prstGeom prst="halfFrame">
            <a:avLst/>
          </a:prstGeom>
          <a:solidFill>
            <a:srgbClr val="EA4E46"/>
          </a:solidFill>
          <a:ln>
            <a:solidFill>
              <a:srgbClr val="EA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Medio marco 9">
            <a:extLst>
              <a:ext uri="{FF2B5EF4-FFF2-40B4-BE49-F238E27FC236}">
                <a16:creationId xmlns:a16="http://schemas.microsoft.com/office/drawing/2014/main" id="{A9462FBD-9F54-4535-B29A-F526FFD614BA}"/>
              </a:ext>
            </a:extLst>
          </p:cNvPr>
          <p:cNvSpPr/>
          <p:nvPr/>
        </p:nvSpPr>
        <p:spPr>
          <a:xfrm rot="10800000">
            <a:off x="10780510" y="4995454"/>
            <a:ext cx="710332" cy="942850"/>
          </a:xfrm>
          <a:prstGeom prst="halfFrame">
            <a:avLst/>
          </a:prstGeom>
          <a:solidFill>
            <a:srgbClr val="EA4E46"/>
          </a:solidFill>
          <a:ln>
            <a:solidFill>
              <a:srgbClr val="EA4E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70E8182-A293-4EC4-BD4E-9180BD32EA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712" y="2757487"/>
            <a:ext cx="383857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9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92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2: Content and structure of the DigComp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998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2.3: Breakdown of the DigComp framework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17917"/>
              </p:ext>
            </p:extLst>
          </p:nvPr>
        </p:nvGraphicFramePr>
        <p:xfrm>
          <a:off x="762529" y="1727502"/>
          <a:ext cx="7247996" cy="4377309"/>
        </p:xfrm>
        <a:graphic>
          <a:graphicData uri="http://schemas.openxmlformats.org/drawingml/2006/table">
            <a:tbl>
              <a:tblPr firstRow="1" firstCol="1" bandRow="1"/>
              <a:tblGrid>
                <a:gridCol w="2101280">
                  <a:extLst>
                    <a:ext uri="{9D8B030D-6E8A-4147-A177-3AD203B41FA5}">
                      <a16:colId xmlns:a16="http://schemas.microsoft.com/office/drawing/2014/main" val="2052076084"/>
                    </a:ext>
                  </a:extLst>
                </a:gridCol>
                <a:gridCol w="5146716">
                  <a:extLst>
                    <a:ext uri="{9D8B030D-6E8A-4147-A177-3AD203B41FA5}">
                      <a16:colId xmlns:a16="http://schemas.microsoft.com/office/drawing/2014/main" val="3568819660"/>
                    </a:ext>
                  </a:extLst>
                </a:gridCol>
              </a:tblGrid>
              <a:tr h="10287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area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Competences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997057"/>
                  </a:ext>
                </a:extLst>
              </a:tr>
              <a:tr h="102870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Information and data literacy 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1.1 Browsing, searching and filtering data, information and digital content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1.2 Evaluating data, information and digital content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 Managing data, information and digital content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135784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Communication and collaboration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2.1 Interacting through digital technologies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2.2 Sharing through digital technologies 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2.3 Engaging in citizenship through digital technologies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 Collaborating through digital technologies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2.5 Netiquette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2.6 Managing digital identity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96318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Digital content creation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3.1 Developing digital content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3.2 Integrating and re-elaborating digital content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3.3 Copyright and licenses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3.4 Programming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39919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Safety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4.1 Protecting devices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4.2 Protecting personal data and privacy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4.3 Protecting health and well-being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4.4 Protecting the environment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893983"/>
                  </a:ext>
                </a:extLst>
              </a:tr>
              <a:tr h="167005">
                <a:tc>
                  <a:txBody>
                    <a:bodyPr/>
                    <a:lstStyle/>
                    <a:p>
                      <a:pPr algn="l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3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Problem Solving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5.1 Solving technical problems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5.2 Identifying needs and technological responses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5.3 Creatively using digital technologies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1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5.4 Identifying digital competence gaps</a:t>
                      </a:r>
                    </a:p>
                    <a:p>
                      <a:pPr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en-GB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662563"/>
                  </a:ext>
                </a:extLst>
              </a:tr>
            </a:tbl>
          </a:graphicData>
        </a:graphic>
      </p:graphicFrame>
      <p:sp>
        <p:nvSpPr>
          <p:cNvPr id="6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8153400" y="1707719"/>
            <a:ext cx="3648075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/>
            <a:r>
              <a:rPr lang="en-US" sz="13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With specific focus on the following transversal dimensions:</a:t>
            </a:r>
          </a:p>
          <a:p>
            <a:pPr lvl="0" algn="just" fontAlgn="base"/>
            <a:endParaRPr lang="en-US" sz="1500" dirty="0">
              <a:effectLst/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Fact-checking material and its sources, identifying fake news, and deep fakes. </a:t>
            </a: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endParaRPr lang="en-US" sz="1500" dirty="0">
              <a:effectLst/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T</a:t>
            </a: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he tendency towards data-driven internet services and applications.</a:t>
            </a: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endParaRPr lang="en-US" sz="1500" dirty="0">
              <a:effectLst/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Interaction between users and AI systems.</a:t>
            </a: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endParaRPr lang="en-US" sz="1500" dirty="0">
              <a:effectLst/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T</a:t>
            </a: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he emergence of new technologies like the Internet of Things (</a:t>
            </a:r>
            <a:r>
              <a:rPr lang="en-US" sz="1300" dirty="0" err="1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IoT</a:t>
            </a: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).</a:t>
            </a: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endParaRPr lang="en-US" sz="1500" dirty="0"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C</a:t>
            </a: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oncerns about environmental sustainability (e.g., resources consumed by ICT). </a:t>
            </a: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endParaRPr lang="en-US" sz="1500" dirty="0">
              <a:effectLst/>
              <a:ea typeface="Times New Roman" panose="02020603050405020304" pitchFamily="18" charset="0"/>
              <a:cs typeface="Microsoft Sans Serif" panose="020B0604020202020204" pitchFamily="34" charset="0"/>
            </a:endParaRPr>
          </a:p>
          <a:p>
            <a:pPr marL="342900" lvl="0" indent="-342900" algn="just" fontAlgn="base">
              <a:buFont typeface="Arial Rounded MT Bold" panose="020F0704030504030204" pitchFamily="34" charset="77"/>
              <a:buChar char="•"/>
            </a:pPr>
            <a:r>
              <a:rPr lang="en-US" sz="1300" dirty="0">
                <a:ea typeface="Times New Roman" panose="02020603050405020304" pitchFamily="18" charset="0"/>
                <a:cs typeface="Microsoft Sans Serif" panose="020B0604020202020204" pitchFamily="34" charset="0"/>
              </a:rPr>
              <a:t>N</a:t>
            </a:r>
            <a:r>
              <a:rPr lang="en-US" sz="1300" dirty="0">
                <a:effectLst/>
                <a:ea typeface="Times New Roman" panose="02020603050405020304" pitchFamily="18" charset="0"/>
                <a:cs typeface="Microsoft Sans Serif" panose="020B0604020202020204" pitchFamily="34" charset="0"/>
              </a:rPr>
              <a:t>ew and contemporary situations (e.g., remote work and hybrid work).</a:t>
            </a:r>
          </a:p>
        </p:txBody>
      </p:sp>
    </p:spTree>
    <p:extLst>
      <p:ext uri="{BB962C8B-B14F-4D97-AF65-F5344CB8AC3E}">
        <p14:creationId xmlns:p14="http://schemas.microsoft.com/office/powerpoint/2010/main" val="2951718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62528" y="1246054"/>
            <a:ext cx="106484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ea typeface="Times New Roman" panose="02020603050405020304" pitchFamily="18" charset="0"/>
                <a:cs typeface="Calibri" panose="020F0502020204030204" pitchFamily="34" charset="0"/>
              </a:rPr>
              <a:t>If your are interested to know more about the potentials and opportunities stemming from the operationalization of the DigComp, you have available a long list of case studies selected by the European Commission as good practices in implementation of the framework (click on the image to access the file): </a:t>
            </a:r>
            <a:endParaRPr lang="en-US" sz="1500" i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8" y="579940"/>
            <a:ext cx="10057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Into-practice validation of the DigComp Framework</a:t>
            </a:r>
          </a:p>
        </p:txBody>
      </p:sp>
      <p:pic>
        <p:nvPicPr>
          <p:cNvPr id="9218" name="Picture 2" descr="cov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6" y="2513017"/>
            <a:ext cx="4981047" cy="352404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cover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883" y="2513017"/>
            <a:ext cx="4988066" cy="3529013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359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7">
            <a:extLst>
              <a:ext uri="{FF2B5EF4-FFF2-40B4-BE49-F238E27FC236}">
                <a16:creationId xmlns:a16="http://schemas.microsoft.com/office/drawing/2014/main" id="{937ADA07-67DE-E5D0-B252-9995FF3ABB92}"/>
              </a:ext>
            </a:extLst>
          </p:cNvPr>
          <p:cNvSpPr txBox="1"/>
          <p:nvPr/>
        </p:nvSpPr>
        <p:spPr>
          <a:xfrm>
            <a:off x="1604117" y="1779547"/>
            <a:ext cx="8983766" cy="922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20"/>
              </a:lnSpc>
            </a:pPr>
            <a:r>
              <a:rPr lang="en-US" sz="1600" dirty="0">
                <a:ea typeface="Lato Light" charset="0"/>
                <a:cs typeface="Poppins" pitchFamily="2" charset="77"/>
              </a:rPr>
              <a:t>The European Digital Competence Framework for People, sometimes referred to as DigComp, provides a mechanism to enhance citizens' digital competence while supporting national frameworks and digital skills agendas.</a:t>
            </a:r>
          </a:p>
        </p:txBody>
      </p:sp>
      <p:sp>
        <p:nvSpPr>
          <p:cNvPr id="3" name="Rectangle 58">
            <a:extLst>
              <a:ext uri="{FF2B5EF4-FFF2-40B4-BE49-F238E27FC236}">
                <a16:creationId xmlns:a16="http://schemas.microsoft.com/office/drawing/2014/main" id="{6B319258-F16B-2EB0-0E29-9B57F9FAD53D}"/>
              </a:ext>
            </a:extLst>
          </p:cNvPr>
          <p:cNvSpPr/>
          <p:nvPr/>
        </p:nvSpPr>
        <p:spPr>
          <a:xfrm>
            <a:off x="1604117" y="1415820"/>
            <a:ext cx="1151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AB632"/>
                </a:solidFill>
                <a:ea typeface="Roboto" charset="0"/>
                <a:cs typeface="Poppins" pitchFamily="2" charset="77"/>
              </a:rPr>
              <a:t>DigComp</a:t>
            </a:r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95B9E180-2BEC-1766-D9F4-930972205FFC}"/>
              </a:ext>
            </a:extLst>
          </p:cNvPr>
          <p:cNvSpPr>
            <a:spLocks/>
          </p:cNvSpPr>
          <p:nvPr/>
        </p:nvSpPr>
        <p:spPr bwMode="auto">
          <a:xfrm>
            <a:off x="550864" y="563441"/>
            <a:ext cx="824547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US" sz="3600" b="1" dirty="0">
                <a:solidFill>
                  <a:srgbClr val="EA4E46"/>
                </a:solidFill>
                <a:ea typeface="Roboto" charset="0"/>
                <a:cs typeface="Poppins" pitchFamily="2" charset="77"/>
                <a:sym typeface="Bebas Neue" charset="0"/>
              </a:rPr>
              <a:t>Summing up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D1A44CC-5B66-0C31-488E-20E25E214311}"/>
              </a:ext>
            </a:extLst>
          </p:cNvPr>
          <p:cNvSpPr txBox="1"/>
          <p:nvPr/>
        </p:nvSpPr>
        <p:spPr>
          <a:xfrm>
            <a:off x="1304082" y="1326645"/>
            <a:ext cx="329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EA4E46"/>
                </a:solidFill>
              </a:rPr>
              <a:t>+</a:t>
            </a:r>
            <a:r>
              <a:rPr lang="es-ES" sz="2000" dirty="0">
                <a:solidFill>
                  <a:srgbClr val="FAB632"/>
                </a:solidFill>
              </a:rPr>
              <a:t>+</a:t>
            </a:r>
            <a:r>
              <a:rPr lang="es-ES" sz="2000" dirty="0">
                <a:solidFill>
                  <a:srgbClr val="21B4A9"/>
                </a:solidFill>
              </a:rPr>
              <a:t>+</a:t>
            </a:r>
          </a:p>
        </p:txBody>
      </p:sp>
      <p:sp>
        <p:nvSpPr>
          <p:cNvPr id="8" name="TextBox 57">
            <a:extLst>
              <a:ext uri="{FF2B5EF4-FFF2-40B4-BE49-F238E27FC236}">
                <a16:creationId xmlns:a16="http://schemas.microsoft.com/office/drawing/2014/main" id="{BAAEBED9-E80A-3482-6CBD-7DD6EAF70752}"/>
              </a:ext>
            </a:extLst>
          </p:cNvPr>
          <p:cNvSpPr txBox="1"/>
          <p:nvPr/>
        </p:nvSpPr>
        <p:spPr>
          <a:xfrm>
            <a:off x="3828452" y="2900761"/>
            <a:ext cx="8165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sz="16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DigComp 2.0 was published in 2016. It was an update designed to clarify the concepts and to adapt the content to the changing needs and to users suggestions. </a:t>
            </a:r>
            <a:endParaRPr lang="it-IT" sz="1600" dirty="0">
              <a:effectLst/>
              <a:ea typeface="Arial MT"/>
              <a:cs typeface="Arial MT"/>
            </a:endParaRPr>
          </a:p>
        </p:txBody>
      </p:sp>
      <p:sp>
        <p:nvSpPr>
          <p:cNvPr id="9" name="Rectangle 58">
            <a:extLst>
              <a:ext uri="{FF2B5EF4-FFF2-40B4-BE49-F238E27FC236}">
                <a16:creationId xmlns:a16="http://schemas.microsoft.com/office/drawing/2014/main" id="{0C877272-F220-4842-4D58-DD7C1CFC4750}"/>
              </a:ext>
            </a:extLst>
          </p:cNvPr>
          <p:cNvSpPr/>
          <p:nvPr/>
        </p:nvSpPr>
        <p:spPr>
          <a:xfrm>
            <a:off x="3828452" y="2501860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AB632"/>
                </a:solidFill>
                <a:ea typeface="Roboto" charset="0"/>
                <a:cs typeface="Poppins" pitchFamily="2" charset="77"/>
              </a:rPr>
              <a:t>DigComp 2.0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247263D-2F68-6194-71DF-873CAFA5448C}"/>
              </a:ext>
            </a:extLst>
          </p:cNvPr>
          <p:cNvSpPr txBox="1"/>
          <p:nvPr/>
        </p:nvSpPr>
        <p:spPr>
          <a:xfrm>
            <a:off x="3548671" y="2367793"/>
            <a:ext cx="329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EA4E46"/>
                </a:solidFill>
              </a:rPr>
              <a:t>+</a:t>
            </a:r>
            <a:r>
              <a:rPr lang="es-ES" sz="2000" dirty="0">
                <a:solidFill>
                  <a:srgbClr val="FAB632"/>
                </a:solidFill>
              </a:rPr>
              <a:t>+</a:t>
            </a:r>
            <a:r>
              <a:rPr lang="es-ES" sz="2000" dirty="0">
                <a:solidFill>
                  <a:srgbClr val="21B4A9"/>
                </a:solidFill>
              </a:rPr>
              <a:t>+</a:t>
            </a:r>
          </a:p>
        </p:txBody>
      </p:sp>
      <p:sp>
        <p:nvSpPr>
          <p:cNvPr id="17" name="TextBox 57">
            <a:extLst>
              <a:ext uri="{FF2B5EF4-FFF2-40B4-BE49-F238E27FC236}">
                <a16:creationId xmlns:a16="http://schemas.microsoft.com/office/drawing/2014/main" id="{3613FFA6-CD4C-3149-E2EC-25BA75B76A3E}"/>
              </a:ext>
            </a:extLst>
          </p:cNvPr>
          <p:cNvSpPr txBox="1"/>
          <p:nvPr/>
        </p:nvSpPr>
        <p:spPr>
          <a:xfrm>
            <a:off x="5795506" y="3916917"/>
            <a:ext cx="6198151" cy="640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20"/>
              </a:lnSpc>
            </a:pPr>
            <a:r>
              <a:rPr lang="en-US" sz="1600" dirty="0">
                <a:ea typeface="Lato Light" charset="0"/>
                <a:cs typeface="Poppins" pitchFamily="2" charset="77"/>
              </a:rPr>
              <a:t>DigComp 2.1, a version of the framework, was released in 2018 and was based on the reference conceptual model given in DigComp 2.0. </a:t>
            </a:r>
          </a:p>
        </p:txBody>
      </p:sp>
      <p:sp>
        <p:nvSpPr>
          <p:cNvPr id="18" name="Rectangle 58">
            <a:extLst>
              <a:ext uri="{FF2B5EF4-FFF2-40B4-BE49-F238E27FC236}">
                <a16:creationId xmlns:a16="http://schemas.microsoft.com/office/drawing/2014/main" id="{7FD63D42-58E3-1CA9-9C37-E9B4648A7975}"/>
              </a:ext>
            </a:extLst>
          </p:cNvPr>
          <p:cNvSpPr/>
          <p:nvPr/>
        </p:nvSpPr>
        <p:spPr>
          <a:xfrm>
            <a:off x="5795506" y="3583011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AB632"/>
                </a:solidFill>
                <a:ea typeface="Roboto" charset="0"/>
                <a:cs typeface="Poppins" pitchFamily="2" charset="77"/>
              </a:rPr>
              <a:t>DigComp 2.1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F83558B3-24CD-4182-C0A9-97857EB83CDA}"/>
              </a:ext>
            </a:extLst>
          </p:cNvPr>
          <p:cNvSpPr txBox="1"/>
          <p:nvPr/>
        </p:nvSpPr>
        <p:spPr>
          <a:xfrm>
            <a:off x="5633068" y="3475290"/>
            <a:ext cx="329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EA4E46"/>
                </a:solidFill>
              </a:rPr>
              <a:t>+</a:t>
            </a:r>
            <a:r>
              <a:rPr lang="es-ES" sz="2000" dirty="0">
                <a:solidFill>
                  <a:srgbClr val="FAB632"/>
                </a:solidFill>
              </a:rPr>
              <a:t>+</a:t>
            </a:r>
            <a:r>
              <a:rPr lang="es-ES" sz="2000" dirty="0">
                <a:solidFill>
                  <a:srgbClr val="21B4A9"/>
                </a:solidFill>
              </a:rPr>
              <a:t>+</a:t>
            </a:r>
          </a:p>
        </p:txBody>
      </p:sp>
      <p:sp>
        <p:nvSpPr>
          <p:cNvPr id="20" name="TextBox 57">
            <a:extLst>
              <a:ext uri="{FF2B5EF4-FFF2-40B4-BE49-F238E27FC236}">
                <a16:creationId xmlns:a16="http://schemas.microsoft.com/office/drawing/2014/main" id="{336C45C5-EE40-869E-61C4-E725A323544C}"/>
              </a:ext>
            </a:extLst>
          </p:cNvPr>
          <p:cNvSpPr txBox="1"/>
          <p:nvPr/>
        </p:nvSpPr>
        <p:spPr>
          <a:xfrm>
            <a:off x="7951651" y="4986600"/>
            <a:ext cx="4042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GB" altLang="es-ES" sz="1600" dirty="0">
                <a:latin typeface="Calibri" panose="020F0502020204030204" pitchFamily="34" charset="0"/>
                <a:cs typeface="Calibri" panose="020F0502020204030204" pitchFamily="34" charset="0"/>
              </a:rPr>
              <a:t>More than 250 new examples of knowledge, skills, and attitudes included.</a:t>
            </a:r>
            <a:endParaRPr lang="en-GB" altLang="es-ES" sz="2000" dirty="0">
              <a:cs typeface="Calibri" panose="020F0502020204030204" pitchFamily="34" charset="0"/>
            </a:endParaRPr>
          </a:p>
        </p:txBody>
      </p:sp>
      <p:sp>
        <p:nvSpPr>
          <p:cNvPr id="21" name="Rectangle 58">
            <a:extLst>
              <a:ext uri="{FF2B5EF4-FFF2-40B4-BE49-F238E27FC236}">
                <a16:creationId xmlns:a16="http://schemas.microsoft.com/office/drawing/2014/main" id="{5A5FAAA9-7316-ABD8-30B5-73E3456F8876}"/>
              </a:ext>
            </a:extLst>
          </p:cNvPr>
          <p:cNvSpPr/>
          <p:nvPr/>
        </p:nvSpPr>
        <p:spPr>
          <a:xfrm>
            <a:off x="7951651" y="4625684"/>
            <a:ext cx="15376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FAB632"/>
                </a:solidFill>
                <a:ea typeface="Roboto" charset="0"/>
                <a:cs typeface="Poppins" pitchFamily="2" charset="77"/>
              </a:rPr>
              <a:t>DigComp 2.2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71BFE534-9019-E1B9-2D08-AF217A517A4A}"/>
              </a:ext>
            </a:extLst>
          </p:cNvPr>
          <p:cNvSpPr txBox="1"/>
          <p:nvPr/>
        </p:nvSpPr>
        <p:spPr>
          <a:xfrm>
            <a:off x="7789213" y="4478769"/>
            <a:ext cx="329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rgbClr val="EA4E46"/>
                </a:solidFill>
              </a:rPr>
              <a:t>+</a:t>
            </a:r>
            <a:r>
              <a:rPr lang="es-ES" sz="2000" dirty="0">
                <a:solidFill>
                  <a:srgbClr val="FAB632"/>
                </a:solidFill>
              </a:rPr>
              <a:t>+</a:t>
            </a:r>
            <a:r>
              <a:rPr lang="es-ES" sz="2000" dirty="0">
                <a:solidFill>
                  <a:srgbClr val="21B4A9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117483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8">
            <a:extLst>
              <a:ext uri="{FF2B5EF4-FFF2-40B4-BE49-F238E27FC236}">
                <a16:creationId xmlns:a16="http://schemas.microsoft.com/office/drawing/2014/main" id="{A58BF713-33BB-FB57-9A14-44C3A15664BA}"/>
              </a:ext>
            </a:extLst>
          </p:cNvPr>
          <p:cNvSpPr>
            <a:spLocks/>
          </p:cNvSpPr>
          <p:nvPr/>
        </p:nvSpPr>
        <p:spPr bwMode="auto">
          <a:xfrm>
            <a:off x="550864" y="267874"/>
            <a:ext cx="824547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r>
              <a:rPr lang="en-GB" sz="3600" b="1" dirty="0">
                <a:solidFill>
                  <a:srgbClr val="21B4A9"/>
                </a:solidFill>
              </a:rPr>
              <a:t>Self-assessment test:</a:t>
            </a:r>
          </a:p>
        </p:txBody>
      </p:sp>
      <p:grpSp>
        <p:nvGrpSpPr>
          <p:cNvPr id="2" name="Gruppo 1"/>
          <p:cNvGrpSpPr/>
          <p:nvPr/>
        </p:nvGrpSpPr>
        <p:grpSpPr>
          <a:xfrm>
            <a:off x="1432736" y="857646"/>
            <a:ext cx="9326528" cy="5862645"/>
            <a:chOff x="523348" y="924321"/>
            <a:chExt cx="9326528" cy="5862645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48BD6354-DAE3-FDD2-9126-269674E76A8A}"/>
                </a:ext>
              </a:extLst>
            </p:cNvPr>
            <p:cNvSpPr/>
            <p:nvPr/>
          </p:nvSpPr>
          <p:spPr>
            <a:xfrm>
              <a:off x="523348" y="924321"/>
              <a:ext cx="4518286" cy="1837678"/>
            </a:xfrm>
            <a:prstGeom prst="rect">
              <a:avLst/>
            </a:prstGeom>
            <a:noFill/>
            <a:ln>
              <a:solidFill>
                <a:srgbClr val="21B4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 redondeado 2">
              <a:extLst>
                <a:ext uri="{FF2B5EF4-FFF2-40B4-BE49-F238E27FC236}">
                  <a16:creationId xmlns:a16="http://schemas.microsoft.com/office/drawing/2014/main" id="{FD367A6C-EBA9-79A8-7837-B419AB6D5FF0}"/>
                </a:ext>
              </a:extLst>
            </p:cNvPr>
            <p:cNvSpPr/>
            <p:nvPr/>
          </p:nvSpPr>
          <p:spPr>
            <a:xfrm>
              <a:off x="523348" y="924321"/>
              <a:ext cx="4518286" cy="422030"/>
            </a:xfrm>
            <a:prstGeom prst="roundRect">
              <a:avLst/>
            </a:prstGeom>
            <a:solidFill>
              <a:srgbClr val="21B4A9"/>
            </a:solidFill>
            <a:ln>
              <a:solidFill>
                <a:srgbClr val="21B4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When was DigComp 2.2 published?</a:t>
              </a:r>
            </a:p>
          </p:txBody>
        </p:sp>
        <p:sp>
          <p:nvSpPr>
            <p:cNvPr id="8" name="TextBox 59">
              <a:extLst>
                <a:ext uri="{FF2B5EF4-FFF2-40B4-BE49-F238E27FC236}">
                  <a16:creationId xmlns:a16="http://schemas.microsoft.com/office/drawing/2014/main" id="{36E3134E-5D90-7486-82EB-DDE31CCFC4A8}"/>
                </a:ext>
              </a:extLst>
            </p:cNvPr>
            <p:cNvSpPr txBox="1"/>
            <p:nvPr/>
          </p:nvSpPr>
          <p:spPr>
            <a:xfrm>
              <a:off x="813305" y="1306402"/>
              <a:ext cx="1035444" cy="1416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2020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2021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2022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4E9A5348-FCF9-A995-E603-4FC64C50A981}"/>
                </a:ext>
              </a:extLst>
            </p:cNvPr>
            <p:cNvSpPr/>
            <p:nvPr/>
          </p:nvSpPr>
          <p:spPr>
            <a:xfrm>
              <a:off x="5331590" y="924321"/>
              <a:ext cx="4518286" cy="1837678"/>
            </a:xfrm>
            <a:prstGeom prst="rect">
              <a:avLst/>
            </a:prstGeom>
            <a:noFill/>
            <a:ln>
              <a:solidFill>
                <a:srgbClr val="FAB6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Rectángulo redondeado 2">
              <a:extLst>
                <a:ext uri="{FF2B5EF4-FFF2-40B4-BE49-F238E27FC236}">
                  <a16:creationId xmlns:a16="http://schemas.microsoft.com/office/drawing/2014/main" id="{1A53E313-0DC3-5B6E-338C-9BF294AE31D4}"/>
                </a:ext>
              </a:extLst>
            </p:cNvPr>
            <p:cNvSpPr/>
            <p:nvPr/>
          </p:nvSpPr>
          <p:spPr>
            <a:xfrm>
              <a:off x="5331590" y="924321"/>
              <a:ext cx="4518286" cy="422030"/>
            </a:xfrm>
            <a:prstGeom prst="roundRect">
              <a:avLst/>
            </a:prstGeom>
            <a:solidFill>
              <a:srgbClr val="FAB632"/>
            </a:solidFill>
            <a:ln>
              <a:solidFill>
                <a:srgbClr val="FAB6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How many competence areas has DigComp?</a:t>
              </a:r>
            </a:p>
          </p:txBody>
        </p:sp>
        <p:sp>
          <p:nvSpPr>
            <p:cNvPr id="15" name="TextBox 59">
              <a:extLst>
                <a:ext uri="{FF2B5EF4-FFF2-40B4-BE49-F238E27FC236}">
                  <a16:creationId xmlns:a16="http://schemas.microsoft.com/office/drawing/2014/main" id="{9F684A7D-2502-889D-AD01-A82D5FD65C00}"/>
                </a:ext>
              </a:extLst>
            </p:cNvPr>
            <p:cNvSpPr txBox="1"/>
            <p:nvPr/>
          </p:nvSpPr>
          <p:spPr>
            <a:xfrm>
              <a:off x="5621547" y="1306402"/>
              <a:ext cx="1035444" cy="1416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3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4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5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CBA2D687-85CD-D36B-FF71-A9FBE53280CA}"/>
                </a:ext>
              </a:extLst>
            </p:cNvPr>
            <p:cNvSpPr/>
            <p:nvPr/>
          </p:nvSpPr>
          <p:spPr>
            <a:xfrm>
              <a:off x="523348" y="3001874"/>
              <a:ext cx="4518286" cy="1837678"/>
            </a:xfrm>
            <a:prstGeom prst="rect">
              <a:avLst/>
            </a:prstGeom>
            <a:noFill/>
            <a:ln>
              <a:solidFill>
                <a:srgbClr val="EA4E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 redondeado 2">
              <a:extLst>
                <a:ext uri="{FF2B5EF4-FFF2-40B4-BE49-F238E27FC236}">
                  <a16:creationId xmlns:a16="http://schemas.microsoft.com/office/drawing/2014/main" id="{9B376885-B5A0-0D84-31FF-068CA7DB7104}"/>
                </a:ext>
              </a:extLst>
            </p:cNvPr>
            <p:cNvSpPr/>
            <p:nvPr/>
          </p:nvSpPr>
          <p:spPr>
            <a:xfrm>
              <a:off x="523348" y="3001874"/>
              <a:ext cx="4518286" cy="422030"/>
            </a:xfrm>
            <a:prstGeom prst="roundRect">
              <a:avLst/>
            </a:prstGeom>
            <a:solidFill>
              <a:srgbClr val="EA4E46"/>
            </a:solidFill>
            <a:ln>
              <a:solidFill>
                <a:srgbClr val="EA4E4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AI and internet of </a:t>
              </a:r>
              <a:r>
                <a:rPr lang="es-ES" dirty="0" err="1"/>
                <a:t>things</a:t>
              </a:r>
              <a:r>
                <a:rPr lang="es-ES" dirty="0"/>
                <a:t> are </a:t>
              </a:r>
              <a:r>
                <a:rPr lang="es-ES" dirty="0" err="1"/>
                <a:t>included</a:t>
              </a:r>
              <a:r>
                <a:rPr lang="es-ES" dirty="0"/>
                <a:t> in:</a:t>
              </a:r>
            </a:p>
          </p:txBody>
        </p:sp>
        <p:sp>
          <p:nvSpPr>
            <p:cNvPr id="20" name="TextBox 59">
              <a:extLst>
                <a:ext uri="{FF2B5EF4-FFF2-40B4-BE49-F238E27FC236}">
                  <a16:creationId xmlns:a16="http://schemas.microsoft.com/office/drawing/2014/main" id="{4F0CB8F7-6904-7B27-42F0-BE74C5AF6A24}"/>
                </a:ext>
              </a:extLst>
            </p:cNvPr>
            <p:cNvSpPr txBox="1"/>
            <p:nvPr/>
          </p:nvSpPr>
          <p:spPr>
            <a:xfrm>
              <a:off x="813305" y="3383955"/>
              <a:ext cx="3051124" cy="1416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 2.0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 2.2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E3AFAB4E-158C-AA74-7C67-3431439FBF02}"/>
                </a:ext>
              </a:extLst>
            </p:cNvPr>
            <p:cNvSpPr/>
            <p:nvPr/>
          </p:nvSpPr>
          <p:spPr>
            <a:xfrm>
              <a:off x="5331590" y="3021670"/>
              <a:ext cx="4518286" cy="1837678"/>
            </a:xfrm>
            <a:prstGeom prst="rect">
              <a:avLst/>
            </a:prstGeom>
            <a:noFill/>
            <a:ln>
              <a:solidFill>
                <a:srgbClr val="21B4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Rectángulo redondeado 2">
              <a:extLst>
                <a:ext uri="{FF2B5EF4-FFF2-40B4-BE49-F238E27FC236}">
                  <a16:creationId xmlns:a16="http://schemas.microsoft.com/office/drawing/2014/main" id="{7AA4056B-DE9C-25A0-B7EA-7CC004411C2D}"/>
                </a:ext>
              </a:extLst>
            </p:cNvPr>
            <p:cNvSpPr/>
            <p:nvPr/>
          </p:nvSpPr>
          <p:spPr>
            <a:xfrm>
              <a:off x="5331590" y="3021670"/>
              <a:ext cx="4518286" cy="422030"/>
            </a:xfrm>
            <a:prstGeom prst="roundRect">
              <a:avLst/>
            </a:prstGeom>
            <a:solidFill>
              <a:srgbClr val="21B4A9"/>
            </a:solidFill>
            <a:ln>
              <a:solidFill>
                <a:srgbClr val="21B4A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A new element of DigComp 2.2 was:</a:t>
              </a:r>
            </a:p>
          </p:txBody>
        </p:sp>
        <p:sp>
          <p:nvSpPr>
            <p:cNvPr id="25" name="TextBox 59">
              <a:extLst>
                <a:ext uri="{FF2B5EF4-FFF2-40B4-BE49-F238E27FC236}">
                  <a16:creationId xmlns:a16="http://schemas.microsoft.com/office/drawing/2014/main" id="{7CED6AEE-1E23-0C4B-58E9-5C8E82CB90C4}"/>
                </a:ext>
              </a:extLst>
            </p:cNvPr>
            <p:cNvSpPr txBox="1"/>
            <p:nvPr/>
          </p:nvSpPr>
          <p:spPr>
            <a:xfrm>
              <a:off x="5621546" y="3403751"/>
              <a:ext cx="4228329" cy="1416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A wide-ranging stakeholder’s participation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The definition of digital competence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The inclusion of EQF levels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7FD24C3A-1E71-1242-AB69-73DE74EC3031}"/>
                </a:ext>
              </a:extLst>
            </p:cNvPr>
            <p:cNvSpPr/>
            <p:nvPr/>
          </p:nvSpPr>
          <p:spPr>
            <a:xfrm>
              <a:off x="2954985" y="4949288"/>
              <a:ext cx="4518286" cy="1837678"/>
            </a:xfrm>
            <a:prstGeom prst="rect">
              <a:avLst/>
            </a:prstGeom>
            <a:noFill/>
            <a:ln>
              <a:solidFill>
                <a:srgbClr val="FAB6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Rectángulo redondeado 2">
              <a:extLst>
                <a:ext uri="{FF2B5EF4-FFF2-40B4-BE49-F238E27FC236}">
                  <a16:creationId xmlns:a16="http://schemas.microsoft.com/office/drawing/2014/main" id="{F874651E-567B-3E48-135B-076292839DE2}"/>
                </a:ext>
              </a:extLst>
            </p:cNvPr>
            <p:cNvSpPr/>
            <p:nvPr/>
          </p:nvSpPr>
          <p:spPr>
            <a:xfrm>
              <a:off x="2961527" y="4950179"/>
              <a:ext cx="4518286" cy="523588"/>
            </a:xfrm>
            <a:prstGeom prst="roundRect">
              <a:avLst/>
            </a:prstGeom>
            <a:solidFill>
              <a:srgbClr val="FAB632"/>
            </a:solidFill>
            <a:ln>
              <a:solidFill>
                <a:srgbClr val="FAB6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How many examples are provided by DigComp 2.2?</a:t>
              </a:r>
            </a:p>
          </p:txBody>
        </p:sp>
        <p:sp>
          <p:nvSpPr>
            <p:cNvPr id="35" name="TextBox 59">
              <a:extLst>
                <a:ext uri="{FF2B5EF4-FFF2-40B4-BE49-F238E27FC236}">
                  <a16:creationId xmlns:a16="http://schemas.microsoft.com/office/drawing/2014/main" id="{674A5952-A0EB-9863-C11F-8431C65043C7}"/>
                </a:ext>
              </a:extLst>
            </p:cNvPr>
            <p:cNvSpPr txBox="1"/>
            <p:nvPr/>
          </p:nvSpPr>
          <p:spPr>
            <a:xfrm>
              <a:off x="3244942" y="5331369"/>
              <a:ext cx="1035444" cy="1416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150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200</a:t>
              </a:r>
            </a:p>
            <a:p>
              <a:pPr marL="342900" indent="-342900">
                <a:lnSpc>
                  <a:spcPts val="3600"/>
                </a:lnSpc>
                <a:buAutoNum type="alphaLcPeriod"/>
              </a:pPr>
              <a:r>
                <a:rPr lang="en-US" sz="1600" dirty="0">
                  <a:ea typeface="Lato Light" panose="020F0502020204030203" pitchFamily="34" charset="0"/>
                  <a:cs typeface="Abhaya Libre" panose="02000603000000000000" pitchFamily="2" charset="77"/>
                </a:rPr>
                <a:t>250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1436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253372E-8299-CFC5-ECA7-F43CCA02F264}"/>
              </a:ext>
            </a:extLst>
          </p:cNvPr>
          <p:cNvSpPr txBox="1"/>
          <p:nvPr/>
        </p:nvSpPr>
        <p:spPr>
          <a:xfrm>
            <a:off x="4849426" y="4214219"/>
            <a:ext cx="195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EA4E46"/>
                </a:solidFill>
              </a:rPr>
              <a:t>moreproject.eu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ACDBC3-9678-20DC-880B-3CFA0228D87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38447" r="19050" b="33333"/>
          <a:stretch/>
        </p:blipFill>
        <p:spPr>
          <a:xfrm>
            <a:off x="9123889" y="327888"/>
            <a:ext cx="2766269" cy="1225704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5253372E-8299-CFC5-ECA7-F43CCA02F264}"/>
              </a:ext>
            </a:extLst>
          </p:cNvPr>
          <p:cNvSpPr txBox="1"/>
          <p:nvPr/>
        </p:nvSpPr>
        <p:spPr>
          <a:xfrm>
            <a:off x="3943184" y="3306278"/>
            <a:ext cx="3763351" cy="9079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53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131914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A1A93D8-94C5-0D15-38A4-0363CD976E15}"/>
              </a:ext>
            </a:extLst>
          </p:cNvPr>
          <p:cNvSpPr/>
          <p:nvPr/>
        </p:nvSpPr>
        <p:spPr>
          <a:xfrm>
            <a:off x="615377" y="1428954"/>
            <a:ext cx="4491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At the end of this module you will be able to: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075F4DA-1D2D-2E85-798B-2E20901FABB7}"/>
              </a:ext>
            </a:extLst>
          </p:cNvPr>
          <p:cNvSpPr txBox="1"/>
          <p:nvPr/>
        </p:nvSpPr>
        <p:spPr>
          <a:xfrm>
            <a:off x="925734" y="1998079"/>
            <a:ext cx="591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srgbClr val="21B4A9"/>
                </a:solidFill>
              </a:rPr>
              <a:t>Objective 1:	Learn what is DigComp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5ED44BF-40AF-2BEE-0357-B22F72454536}"/>
              </a:ext>
            </a:extLst>
          </p:cNvPr>
          <p:cNvSpPr txBox="1"/>
          <p:nvPr/>
        </p:nvSpPr>
        <p:spPr>
          <a:xfrm>
            <a:off x="925732" y="2714175"/>
            <a:ext cx="6273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b="1" dirty="0">
                <a:solidFill>
                  <a:srgbClr val="FAB632"/>
                </a:solidFill>
              </a:rPr>
              <a:t>Objective 2:	Learn the updates of </a:t>
            </a:r>
            <a:r>
              <a:rPr lang="en-GB" b="1" dirty="0" err="1">
                <a:solidFill>
                  <a:srgbClr val="FAB632"/>
                </a:solidFill>
              </a:rPr>
              <a:t>DigComp’s</a:t>
            </a:r>
            <a:r>
              <a:rPr lang="en-GB" b="1" dirty="0">
                <a:solidFill>
                  <a:srgbClr val="FAB632"/>
                </a:solidFill>
              </a:rPr>
              <a:t> 2.2 version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344EB84-98E8-0309-1362-1627A0474B0A}"/>
              </a:ext>
            </a:extLst>
          </p:cNvPr>
          <p:cNvSpPr txBox="1"/>
          <p:nvPr/>
        </p:nvSpPr>
        <p:spPr>
          <a:xfrm>
            <a:off x="916116" y="3468332"/>
            <a:ext cx="5493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b="1" dirty="0">
                <a:solidFill>
                  <a:srgbClr val="EA4E46"/>
                </a:solidFill>
              </a:rPr>
              <a:t>Objective 3:	Understand the usability of the tool 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9AB429A-ED9C-DFC4-79F0-9A10ADFDBA4D}"/>
              </a:ext>
            </a:extLst>
          </p:cNvPr>
          <p:cNvSpPr txBox="1"/>
          <p:nvPr/>
        </p:nvSpPr>
        <p:spPr>
          <a:xfrm>
            <a:off x="599478" y="585038"/>
            <a:ext cx="4576204" cy="791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6000"/>
              </a:lnSpc>
            </a:pPr>
            <a:r>
              <a:rPr lang="en-US" sz="3600" b="1" dirty="0">
                <a:solidFill>
                  <a:srgbClr val="FAB632"/>
                </a:solidFill>
                <a:cs typeface="Arima Madurai Semi" pitchFamily="2" charset="77"/>
              </a:rPr>
              <a:t>Objectives and Goals:</a:t>
            </a:r>
            <a:endParaRPr lang="es-ES" sz="3600" dirty="0">
              <a:solidFill>
                <a:srgbClr val="FAB632"/>
              </a:solidFill>
            </a:endParaRPr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0E8A8AD6-1489-684A-6482-F07AB13B34F3}"/>
              </a:ext>
            </a:extLst>
          </p:cNvPr>
          <p:cNvSpPr/>
          <p:nvPr/>
        </p:nvSpPr>
        <p:spPr>
          <a:xfrm>
            <a:off x="615376" y="2781968"/>
            <a:ext cx="284085" cy="233746"/>
          </a:xfrm>
          <a:prstGeom prst="hexagon">
            <a:avLst/>
          </a:prstGeom>
          <a:noFill/>
          <a:ln>
            <a:solidFill>
              <a:srgbClr val="FAB63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  <p:sp>
        <p:nvSpPr>
          <p:cNvPr id="15" name="Hexágono 14">
            <a:extLst>
              <a:ext uri="{FF2B5EF4-FFF2-40B4-BE49-F238E27FC236}">
                <a16:creationId xmlns:a16="http://schemas.microsoft.com/office/drawing/2014/main" id="{7E426769-34E4-624B-CB35-98F1820F97A5}"/>
              </a:ext>
            </a:extLst>
          </p:cNvPr>
          <p:cNvSpPr/>
          <p:nvPr/>
        </p:nvSpPr>
        <p:spPr>
          <a:xfrm>
            <a:off x="615376" y="3536125"/>
            <a:ext cx="284085" cy="233746"/>
          </a:xfrm>
          <a:prstGeom prst="hexagon">
            <a:avLst/>
          </a:prstGeom>
          <a:noFill/>
          <a:ln>
            <a:solidFill>
              <a:srgbClr val="EA4E4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  <p:sp>
        <p:nvSpPr>
          <p:cNvPr id="16" name="Hexágono 15">
            <a:extLst>
              <a:ext uri="{FF2B5EF4-FFF2-40B4-BE49-F238E27FC236}">
                <a16:creationId xmlns:a16="http://schemas.microsoft.com/office/drawing/2014/main" id="{1F308F90-D007-A240-4700-CA2C63F00806}"/>
              </a:ext>
            </a:extLst>
          </p:cNvPr>
          <p:cNvSpPr/>
          <p:nvPr/>
        </p:nvSpPr>
        <p:spPr>
          <a:xfrm>
            <a:off x="601557" y="2058938"/>
            <a:ext cx="284085" cy="233746"/>
          </a:xfrm>
          <a:prstGeom prst="hexagon">
            <a:avLst/>
          </a:prstGeom>
          <a:noFill/>
          <a:ln>
            <a:solidFill>
              <a:srgbClr val="21B4A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b="1"/>
          </a:p>
        </p:txBody>
      </p:sp>
    </p:spTree>
    <p:extLst>
      <p:ext uri="{BB962C8B-B14F-4D97-AF65-F5344CB8AC3E}">
        <p14:creationId xmlns:p14="http://schemas.microsoft.com/office/powerpoint/2010/main" val="400891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2987667" y="909875"/>
            <a:ext cx="6216666" cy="5038250"/>
            <a:chOff x="1371282" y="616799"/>
            <a:chExt cx="6216666" cy="5038250"/>
          </a:xfrm>
        </p:grpSpPr>
        <p:sp>
          <p:nvSpPr>
            <p:cNvPr id="2" name="TextBox 26">
              <a:extLst>
                <a:ext uri="{FF2B5EF4-FFF2-40B4-BE49-F238E27FC236}">
                  <a16:creationId xmlns:a16="http://schemas.microsoft.com/office/drawing/2014/main" id="{A063C3C6-BB53-6512-8041-CBDDF288BFD6}"/>
                </a:ext>
              </a:extLst>
            </p:cNvPr>
            <p:cNvSpPr txBox="1"/>
            <p:nvPr/>
          </p:nvSpPr>
          <p:spPr>
            <a:xfrm>
              <a:off x="5546019" y="2146254"/>
              <a:ext cx="2041929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lang="en-GB" sz="14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 2.2 in action</a:t>
              </a:r>
            </a:p>
          </p:txBody>
        </p:sp>
        <p:sp>
          <p:nvSpPr>
            <p:cNvPr id="5" name="TextBox 29">
              <a:extLst>
                <a:ext uri="{FF2B5EF4-FFF2-40B4-BE49-F238E27FC236}">
                  <a16:creationId xmlns:a16="http://schemas.microsoft.com/office/drawing/2014/main" id="{14DD4DEF-8DB4-6053-837A-71D9AFB0B9C1}"/>
                </a:ext>
              </a:extLst>
            </p:cNvPr>
            <p:cNvSpPr txBox="1"/>
            <p:nvPr/>
          </p:nvSpPr>
          <p:spPr>
            <a:xfrm>
              <a:off x="5535776" y="1268809"/>
              <a:ext cx="19519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EA4E46"/>
                  </a:solidFill>
                  <a:ea typeface="Nunito Bold" charset="0"/>
                  <a:cs typeface="Abhaya Libre SemiBold" panose="02000603000000000000" pitchFamily="2" charset="77"/>
                </a:rPr>
                <a:t>Definition of </a:t>
              </a:r>
            </a:p>
            <a:p>
              <a:r>
                <a:rPr lang="en-US" sz="1600" b="1" dirty="0">
                  <a:solidFill>
                    <a:srgbClr val="EA4E46"/>
                  </a:solidFill>
                  <a:ea typeface="Nunito Bold" charset="0"/>
                  <a:cs typeface="Abhaya Libre SemiBold" panose="02000603000000000000" pitchFamily="2" charset="77"/>
                </a:rPr>
                <a:t>Digital Competence</a:t>
              </a:r>
            </a:p>
          </p:txBody>
        </p:sp>
        <p:sp>
          <p:nvSpPr>
            <p:cNvPr id="6" name="TextBox 30">
              <a:extLst>
                <a:ext uri="{FF2B5EF4-FFF2-40B4-BE49-F238E27FC236}">
                  <a16:creationId xmlns:a16="http://schemas.microsoft.com/office/drawing/2014/main" id="{77A485F4-3CA6-79D5-696A-6130E70FADCD}"/>
                </a:ext>
              </a:extLst>
            </p:cNvPr>
            <p:cNvSpPr txBox="1"/>
            <p:nvPr/>
          </p:nvSpPr>
          <p:spPr>
            <a:xfrm>
              <a:off x="1708235" y="1640122"/>
              <a:ext cx="2400167" cy="10541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2500"/>
                </a:lnSpc>
              </a:pPr>
              <a:r>
                <a:rPr lang="en-US" sz="14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</a:t>
              </a:r>
            </a:p>
            <a:p>
              <a:pPr>
                <a:lnSpc>
                  <a:spcPts val="2500"/>
                </a:lnSpc>
              </a:pPr>
              <a:r>
                <a:rPr lang="en-US" sz="1400" dirty="0">
                  <a:ea typeface="Lato Light" panose="020F0502020204030203" pitchFamily="34" charset="0"/>
                  <a:cs typeface="Abhaya Libre" panose="02000603000000000000" pitchFamily="2" charset="77"/>
                </a:rPr>
                <a:t>Structure of DigComp</a:t>
              </a:r>
            </a:p>
            <a:p>
              <a:pPr>
                <a:lnSpc>
                  <a:spcPts val="2500"/>
                </a:lnSpc>
              </a:pPr>
              <a:r>
                <a:rPr lang="en-US" sz="14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 2.1</a:t>
              </a:r>
            </a:p>
          </p:txBody>
        </p:sp>
        <p:sp>
          <p:nvSpPr>
            <p:cNvPr id="7" name="TextBox 31">
              <a:extLst>
                <a:ext uri="{FF2B5EF4-FFF2-40B4-BE49-F238E27FC236}">
                  <a16:creationId xmlns:a16="http://schemas.microsoft.com/office/drawing/2014/main" id="{8E8AC566-283A-0A1B-78D2-D3D0C0AD36C3}"/>
                </a:ext>
              </a:extLst>
            </p:cNvPr>
            <p:cNvSpPr txBox="1"/>
            <p:nvPr/>
          </p:nvSpPr>
          <p:spPr>
            <a:xfrm>
              <a:off x="1716298" y="1311730"/>
              <a:ext cx="22058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21B4A9"/>
                  </a:solidFill>
                  <a:ea typeface="Nunito Bold" charset="0"/>
                  <a:cs typeface="Abhaya Libre SemiBold" panose="02000603000000000000" pitchFamily="2" charset="77"/>
                </a:rPr>
                <a:t>DigComp History</a:t>
              </a:r>
            </a:p>
          </p:txBody>
        </p:sp>
        <p:sp>
          <p:nvSpPr>
            <p:cNvPr id="8" name="TextBox 21">
              <a:extLst>
                <a:ext uri="{FF2B5EF4-FFF2-40B4-BE49-F238E27FC236}">
                  <a16:creationId xmlns:a16="http://schemas.microsoft.com/office/drawing/2014/main" id="{C775DD3A-1C18-934A-44D8-CABE89914C88}"/>
                </a:ext>
              </a:extLst>
            </p:cNvPr>
            <p:cNvSpPr txBox="1"/>
            <p:nvPr/>
          </p:nvSpPr>
          <p:spPr>
            <a:xfrm>
              <a:off x="2974368" y="3979587"/>
              <a:ext cx="2400167" cy="412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2500"/>
                </a:lnSpc>
              </a:pPr>
              <a:r>
                <a:rPr lang="en-US" sz="1400" dirty="0">
                  <a:ea typeface="Lato Light" panose="020F0502020204030203" pitchFamily="34" charset="0"/>
                  <a:cs typeface="Abhaya Libre" panose="02000603000000000000" pitchFamily="2" charset="77"/>
                </a:rPr>
                <a:t>DigComp 2.2 update</a:t>
              </a:r>
            </a:p>
          </p:txBody>
        </p:sp>
        <p:sp>
          <p:nvSpPr>
            <p:cNvPr id="9" name="TextBox 22">
              <a:extLst>
                <a:ext uri="{FF2B5EF4-FFF2-40B4-BE49-F238E27FC236}">
                  <a16:creationId xmlns:a16="http://schemas.microsoft.com/office/drawing/2014/main" id="{C2F0F6C9-72D9-2CD8-3E03-942BD3E33F65}"/>
                </a:ext>
              </a:extLst>
            </p:cNvPr>
            <p:cNvSpPr txBox="1"/>
            <p:nvPr/>
          </p:nvSpPr>
          <p:spPr>
            <a:xfrm>
              <a:off x="3595148" y="3595392"/>
              <a:ext cx="21999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AB632"/>
                  </a:solidFill>
                  <a:ea typeface="Nunito Bold" charset="0"/>
                  <a:cs typeface="Abhaya Libre SemiBold" panose="02000603000000000000" pitchFamily="2" charset="77"/>
                </a:rPr>
                <a:t>DigComp 2.2</a:t>
              </a:r>
            </a:p>
          </p:txBody>
        </p:sp>
        <p:sp>
          <p:nvSpPr>
            <p:cNvPr id="10" name="Hexágono 9">
              <a:extLst>
                <a:ext uri="{FF2B5EF4-FFF2-40B4-BE49-F238E27FC236}">
                  <a16:creationId xmlns:a16="http://schemas.microsoft.com/office/drawing/2014/main" id="{700DD875-2451-F87D-A0F3-872600E8B8B5}"/>
                </a:ext>
              </a:extLst>
            </p:cNvPr>
            <p:cNvSpPr/>
            <p:nvPr/>
          </p:nvSpPr>
          <p:spPr>
            <a:xfrm>
              <a:off x="3316284" y="3662199"/>
              <a:ext cx="284085" cy="233746"/>
            </a:xfrm>
            <a:prstGeom prst="hexagon">
              <a:avLst/>
            </a:prstGeom>
            <a:noFill/>
            <a:ln>
              <a:solidFill>
                <a:srgbClr val="FAB63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Hexágono 11">
              <a:extLst>
                <a:ext uri="{FF2B5EF4-FFF2-40B4-BE49-F238E27FC236}">
                  <a16:creationId xmlns:a16="http://schemas.microsoft.com/office/drawing/2014/main" id="{A1520AF7-7D75-4A99-4098-DF0F175E1FA0}"/>
                </a:ext>
              </a:extLst>
            </p:cNvPr>
            <p:cNvSpPr/>
            <p:nvPr/>
          </p:nvSpPr>
          <p:spPr>
            <a:xfrm>
              <a:off x="1482762" y="1359170"/>
              <a:ext cx="284085" cy="233746"/>
            </a:xfrm>
            <a:prstGeom prst="hexagon">
              <a:avLst/>
            </a:prstGeom>
            <a:noFill/>
            <a:ln>
              <a:solidFill>
                <a:srgbClr val="21B4A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Hexágono 12">
              <a:extLst>
                <a:ext uri="{FF2B5EF4-FFF2-40B4-BE49-F238E27FC236}">
                  <a16:creationId xmlns:a16="http://schemas.microsoft.com/office/drawing/2014/main" id="{8C5AC1FB-85F9-44B7-5B73-59A274771E61}"/>
                </a:ext>
              </a:extLst>
            </p:cNvPr>
            <p:cNvSpPr/>
            <p:nvPr/>
          </p:nvSpPr>
          <p:spPr>
            <a:xfrm>
              <a:off x="5261934" y="1369040"/>
              <a:ext cx="284085" cy="233746"/>
            </a:xfrm>
            <a:prstGeom prst="hexagon">
              <a:avLst/>
            </a:prstGeom>
            <a:noFill/>
            <a:ln>
              <a:solidFill>
                <a:srgbClr val="EA4E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Hexágono 15">
              <a:extLst>
                <a:ext uri="{FF2B5EF4-FFF2-40B4-BE49-F238E27FC236}">
                  <a16:creationId xmlns:a16="http://schemas.microsoft.com/office/drawing/2014/main" id="{2373009D-8EAD-DE54-C1F0-681E2DF05650}"/>
                </a:ext>
              </a:extLst>
            </p:cNvPr>
            <p:cNvSpPr/>
            <p:nvPr/>
          </p:nvSpPr>
          <p:spPr>
            <a:xfrm rot="5400000">
              <a:off x="3069364" y="3172175"/>
              <a:ext cx="2638784" cy="2326964"/>
            </a:xfrm>
            <a:prstGeom prst="hexagon">
              <a:avLst/>
            </a:prstGeom>
            <a:noFill/>
            <a:ln>
              <a:solidFill>
                <a:srgbClr val="EA4E46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Hexágono 16">
              <a:extLst>
                <a:ext uri="{FF2B5EF4-FFF2-40B4-BE49-F238E27FC236}">
                  <a16:creationId xmlns:a16="http://schemas.microsoft.com/office/drawing/2014/main" id="{B46DE24D-9478-920F-864E-C09D9DEBE847}"/>
                </a:ext>
              </a:extLst>
            </p:cNvPr>
            <p:cNvSpPr/>
            <p:nvPr/>
          </p:nvSpPr>
          <p:spPr>
            <a:xfrm rot="5400000">
              <a:off x="1215372" y="895049"/>
              <a:ext cx="2638784" cy="2326964"/>
            </a:xfrm>
            <a:prstGeom prst="hexagon">
              <a:avLst/>
            </a:prstGeom>
            <a:noFill/>
            <a:ln>
              <a:solidFill>
                <a:srgbClr val="FAB63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Hexágono 17">
              <a:extLst>
                <a:ext uri="{FF2B5EF4-FFF2-40B4-BE49-F238E27FC236}">
                  <a16:creationId xmlns:a16="http://schemas.microsoft.com/office/drawing/2014/main" id="{01FC57E3-FDD7-55C3-B04B-DAFB2B4D9907}"/>
                </a:ext>
              </a:extLst>
            </p:cNvPr>
            <p:cNvSpPr/>
            <p:nvPr/>
          </p:nvSpPr>
          <p:spPr>
            <a:xfrm rot="5400000">
              <a:off x="5004873" y="895049"/>
              <a:ext cx="2638784" cy="2326964"/>
            </a:xfrm>
            <a:prstGeom prst="hexagon">
              <a:avLst/>
            </a:prstGeom>
            <a:noFill/>
            <a:ln>
              <a:solidFill>
                <a:srgbClr val="FAB632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0A38A549-76FD-6E57-D291-B6EED3BA8E98}"/>
                </a:ext>
              </a:extLst>
            </p:cNvPr>
            <p:cNvSpPr txBox="1"/>
            <p:nvPr/>
          </p:nvSpPr>
          <p:spPr>
            <a:xfrm>
              <a:off x="1484998" y="1657913"/>
              <a:ext cx="2704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EA4E46"/>
                  </a:solidFill>
                </a:rPr>
                <a:t>+</a:t>
              </a:r>
              <a:r>
                <a:rPr lang="es-ES" sz="2000" dirty="0">
                  <a:solidFill>
                    <a:srgbClr val="FAB632"/>
                  </a:solidFill>
                </a:rPr>
                <a:t>+</a:t>
              </a:r>
              <a:r>
                <a:rPr lang="es-ES" sz="2000" dirty="0">
                  <a:solidFill>
                    <a:srgbClr val="21B4A9"/>
                  </a:solidFill>
                </a:rPr>
                <a:t>+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8A7A2897-4C93-375F-D330-11BDCA564025}"/>
                </a:ext>
              </a:extLst>
            </p:cNvPr>
            <p:cNvSpPr txBox="1"/>
            <p:nvPr/>
          </p:nvSpPr>
          <p:spPr>
            <a:xfrm>
              <a:off x="3475873" y="4000753"/>
              <a:ext cx="2704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FAB632"/>
                  </a:solidFill>
                </a:rPr>
                <a:t>+</a:t>
              </a:r>
              <a:endParaRPr lang="es-ES" sz="2000" dirty="0">
                <a:solidFill>
                  <a:srgbClr val="21B4A9"/>
                </a:solidFill>
              </a:endParaRPr>
            </a:p>
          </p:txBody>
        </p:sp>
        <p:sp>
          <p:nvSpPr>
            <p:cNvPr id="23" name="CuadroTexto 22">
              <a:extLst>
                <a:ext uri="{FF2B5EF4-FFF2-40B4-BE49-F238E27FC236}">
                  <a16:creationId xmlns:a16="http://schemas.microsoft.com/office/drawing/2014/main" id="{60D365BB-0720-A187-7099-CF15515570BE}"/>
                </a:ext>
              </a:extLst>
            </p:cNvPr>
            <p:cNvSpPr txBox="1"/>
            <p:nvPr/>
          </p:nvSpPr>
          <p:spPr>
            <a:xfrm>
              <a:off x="5300520" y="2165744"/>
              <a:ext cx="27041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EA4E46"/>
                  </a:solidFill>
                </a:rPr>
                <a:t>+</a:t>
              </a:r>
              <a:endParaRPr lang="es-ES" sz="2000" dirty="0">
                <a:solidFill>
                  <a:srgbClr val="21B4A9"/>
                </a:solidFill>
              </a:endParaRP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776D0560-21FD-4276-CEF9-64B27A0DAB74}"/>
                </a:ext>
              </a:extLst>
            </p:cNvPr>
            <p:cNvSpPr txBox="1"/>
            <p:nvPr/>
          </p:nvSpPr>
          <p:spPr>
            <a:xfrm rot="17903584">
              <a:off x="3029714" y="304527"/>
              <a:ext cx="3911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EA4E46"/>
                  </a:solidFill>
                </a:rPr>
                <a:t>+</a:t>
              </a:r>
              <a:r>
                <a:rPr lang="es-ES" sz="2000" dirty="0">
                  <a:solidFill>
                    <a:srgbClr val="FAB632"/>
                  </a:solidFill>
                </a:rPr>
                <a:t>+</a:t>
              </a:r>
              <a:r>
                <a:rPr lang="es-ES" sz="2000" dirty="0">
                  <a:solidFill>
                    <a:srgbClr val="21B4A9"/>
                  </a:solidFill>
                </a:rPr>
                <a:t>+</a:t>
              </a:r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ADB98AFC-723B-A99F-A41C-8D4F15196B24}"/>
                </a:ext>
              </a:extLst>
            </p:cNvPr>
            <p:cNvSpPr txBox="1"/>
            <p:nvPr/>
          </p:nvSpPr>
          <p:spPr>
            <a:xfrm rot="14709441">
              <a:off x="6793751" y="2685386"/>
              <a:ext cx="3911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EA4E46"/>
                  </a:solidFill>
                </a:rPr>
                <a:t>+</a:t>
              </a:r>
              <a:r>
                <a:rPr lang="es-ES" sz="2000" dirty="0">
                  <a:solidFill>
                    <a:srgbClr val="FAB632"/>
                  </a:solidFill>
                </a:rPr>
                <a:t>+</a:t>
              </a:r>
              <a:r>
                <a:rPr lang="es-ES" sz="2000" dirty="0">
                  <a:solidFill>
                    <a:srgbClr val="21B4A9"/>
                  </a:solidFill>
                </a:rPr>
                <a:t>+</a:t>
              </a:r>
            </a:p>
          </p:txBody>
        </p:sp>
        <p:sp>
          <p:nvSpPr>
            <p:cNvPr id="30" name="CuadroTexto 29">
              <a:extLst>
                <a:ext uri="{FF2B5EF4-FFF2-40B4-BE49-F238E27FC236}">
                  <a16:creationId xmlns:a16="http://schemas.microsoft.com/office/drawing/2014/main" id="{7901F1E1-1534-B3D9-62CB-D79BF5A9D49F}"/>
                </a:ext>
              </a:extLst>
            </p:cNvPr>
            <p:cNvSpPr txBox="1"/>
            <p:nvPr/>
          </p:nvSpPr>
          <p:spPr>
            <a:xfrm rot="17903584">
              <a:off x="3439158" y="4939811"/>
              <a:ext cx="39111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>
                  <a:solidFill>
                    <a:srgbClr val="EA4E46"/>
                  </a:solidFill>
                </a:rPr>
                <a:t>+</a:t>
              </a:r>
              <a:r>
                <a:rPr lang="es-ES" sz="2000" dirty="0">
                  <a:solidFill>
                    <a:srgbClr val="FAB632"/>
                  </a:solidFill>
                </a:rPr>
                <a:t>+</a:t>
              </a:r>
              <a:r>
                <a:rPr lang="es-ES" sz="2000" dirty="0">
                  <a:solidFill>
                    <a:srgbClr val="21B4A9"/>
                  </a:solidFill>
                </a:rPr>
                <a:t>+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6135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820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1: DigComp Framework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769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1.1: A step back in the timeline…</a:t>
            </a:r>
          </a:p>
        </p:txBody>
      </p:sp>
      <p:sp>
        <p:nvSpPr>
          <p:cNvPr id="9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62529" y="1871201"/>
            <a:ext cx="72731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altLang="es-ES" dirty="0">
                <a:cs typeface="Calibri" panose="020F0502020204030204" pitchFamily="34" charset="0"/>
              </a:rPr>
              <a:t>The European Digital Competence Framework for People, aka DigComp, provides for a standard EU reference model to set key competences that are needed by citizens to enhance their digital skills and IT literacy overall </a:t>
            </a:r>
            <a:endParaRPr lang="en-US" altLang="es-ES" sz="1500" i="1" dirty="0">
              <a:cs typeface="Calibri" panose="020F0502020204030204" pitchFamily="34" charset="0"/>
            </a:endParaRPr>
          </a:p>
        </p:txBody>
      </p:sp>
      <p:pic>
        <p:nvPicPr>
          <p:cNvPr id="1026" name="Picture 2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294" y="1246054"/>
            <a:ext cx="3494704" cy="4948995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10">
            <a:extLst>
              <a:ext uri="{FF2B5EF4-FFF2-40B4-BE49-F238E27FC236}">
                <a16:creationId xmlns:a16="http://schemas.microsoft.com/office/drawing/2014/main" id="{C926FEF9-2F02-20BE-ADD8-5C9D9085C00B}"/>
              </a:ext>
            </a:extLst>
          </p:cNvPr>
          <p:cNvSpPr txBox="1"/>
          <p:nvPr/>
        </p:nvSpPr>
        <p:spPr>
          <a:xfrm>
            <a:off x="4399082" y="2893406"/>
            <a:ext cx="3385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Developed by the Joint Research Centre of the EU Commission, as of today the DigComp frameworks represent the most robust, reliable and multi-stakeholder scientific initiative to provide for a EU common understanding on  the fundamental building blocks of digital education.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D902BCFB-C788-F285-2557-43D71B9BF434}"/>
              </a:ext>
            </a:extLst>
          </p:cNvPr>
          <p:cNvSpPr txBox="1"/>
          <p:nvPr/>
        </p:nvSpPr>
        <p:spPr>
          <a:xfrm>
            <a:off x="789136" y="2893406"/>
            <a:ext cx="32589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DigComp established has the primary source of information for several initiatives and projects at national and international level aimed at improving digital competences of EU citizen. </a:t>
            </a:r>
          </a:p>
        </p:txBody>
      </p:sp>
      <p:cxnSp>
        <p:nvCxnSpPr>
          <p:cNvPr id="5" name="Connettore diritto 4"/>
          <p:cNvCxnSpPr/>
          <p:nvPr/>
        </p:nvCxnSpPr>
        <p:spPr>
          <a:xfrm>
            <a:off x="4219575" y="2981325"/>
            <a:ext cx="19050" cy="2838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4988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820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1: DigComp Framework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769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1.2: A step back in the timeline…but not too far</a:t>
            </a: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C926FEF9-2F02-20BE-ADD8-5C9D9085C00B}"/>
              </a:ext>
            </a:extLst>
          </p:cNvPr>
          <p:cNvSpPr txBox="1"/>
          <p:nvPr/>
        </p:nvSpPr>
        <p:spPr>
          <a:xfrm>
            <a:off x="4397067" y="1913648"/>
            <a:ext cx="33852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major update consist in the brand new eight-layer progression model tracking learners progresses and proficiency on each of the given competences. </a:t>
            </a:r>
          </a:p>
          <a:p>
            <a:pPr algn="just"/>
            <a:endParaRPr lang="en-US" dirty="0">
              <a:ea typeface="Nunito Bold" charset="0"/>
              <a:cs typeface="Abhaya Libre Medium" panose="02000603000000000000" pitchFamily="2" charset="77"/>
            </a:endParaRPr>
          </a:p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proficiency level as indicated by the framework is function of: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complexity of the task that the learner is capable of completing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autonomy he / she has in the process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cognitive domain involved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D902BCFB-C788-F285-2557-43D71B9BF434}"/>
              </a:ext>
            </a:extLst>
          </p:cNvPr>
          <p:cNvSpPr txBox="1"/>
          <p:nvPr/>
        </p:nvSpPr>
        <p:spPr>
          <a:xfrm>
            <a:off x="785107" y="1877743"/>
            <a:ext cx="325899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In 2018, we have one of the first official update of the framework, i.e., DigComp 2.1</a:t>
            </a:r>
          </a:p>
          <a:p>
            <a:pPr algn="just"/>
            <a:endParaRPr lang="en-US" dirty="0">
              <a:ea typeface="Nunito Bold" charset="0"/>
              <a:cs typeface="Abhaya Libre Medium" panose="02000603000000000000" pitchFamily="2" charset="77"/>
            </a:endParaRPr>
          </a:p>
          <a:p>
            <a:pPr algn="just"/>
            <a:r>
              <a:rPr lang="en-US" dirty="0">
                <a:ea typeface="Nunito Bold" charset="0"/>
                <a:cs typeface="Abhaya Libre Medium" panose="02000603000000000000" pitchFamily="2" charset="77"/>
              </a:rPr>
              <a:t>The theoretical model remains the same, but now readers have finally access to a more streamlined and visually-appealing outline which provides for clear and aesthetically catchy interlinkages between the given competences and related sub-skills, knowledge and attitudes.</a:t>
            </a:r>
          </a:p>
        </p:txBody>
      </p:sp>
      <p:cxnSp>
        <p:nvCxnSpPr>
          <p:cNvPr id="5" name="Connettore diritto 4"/>
          <p:cNvCxnSpPr/>
          <p:nvPr/>
        </p:nvCxnSpPr>
        <p:spPr>
          <a:xfrm>
            <a:off x="4211057" y="1990725"/>
            <a:ext cx="27568" cy="382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ov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5294" y="1297385"/>
            <a:ext cx="3496626" cy="4960937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686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8" y="579940"/>
            <a:ext cx="11162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The DigComp 2.1 general eight-layer proficiency model </a:t>
            </a: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245342"/>
              </p:ext>
            </p:extLst>
          </p:nvPr>
        </p:nvGraphicFramePr>
        <p:xfrm>
          <a:off x="280988" y="1226271"/>
          <a:ext cx="11768137" cy="5440772"/>
        </p:xfrm>
        <a:graphic>
          <a:graphicData uri="http://schemas.openxmlformats.org/drawingml/2006/table">
            <a:tbl>
              <a:tblPr firstRow="1" bandRow="1"/>
              <a:tblGrid>
                <a:gridCol w="1042440">
                  <a:extLst>
                    <a:ext uri="{9D8B030D-6E8A-4147-A177-3AD203B41FA5}">
                      <a16:colId xmlns:a16="http://schemas.microsoft.com/office/drawing/2014/main" val="3143196969"/>
                    </a:ext>
                  </a:extLst>
                </a:gridCol>
                <a:gridCol w="4314634">
                  <a:extLst>
                    <a:ext uri="{9D8B030D-6E8A-4147-A177-3AD203B41FA5}">
                      <a16:colId xmlns:a16="http://schemas.microsoft.com/office/drawing/2014/main" val="873638311"/>
                    </a:ext>
                  </a:extLst>
                </a:gridCol>
                <a:gridCol w="4925163">
                  <a:extLst>
                    <a:ext uri="{9D8B030D-6E8A-4147-A177-3AD203B41FA5}">
                      <a16:colId xmlns:a16="http://schemas.microsoft.com/office/drawing/2014/main" val="3902892997"/>
                    </a:ext>
                  </a:extLst>
                </a:gridCol>
                <a:gridCol w="528491">
                  <a:extLst>
                    <a:ext uri="{9D8B030D-6E8A-4147-A177-3AD203B41FA5}">
                      <a16:colId xmlns:a16="http://schemas.microsoft.com/office/drawing/2014/main" val="90806628"/>
                    </a:ext>
                  </a:extLst>
                </a:gridCol>
                <a:gridCol w="957409">
                  <a:extLst>
                    <a:ext uri="{9D8B030D-6E8A-4147-A177-3AD203B41FA5}">
                      <a16:colId xmlns:a16="http://schemas.microsoft.com/office/drawing/2014/main" val="508881620"/>
                    </a:ext>
                  </a:extLst>
                </a:gridCol>
              </a:tblGrid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Proficiency level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Complexity of tasks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Autonomy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300" b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Cognitive domain</a:t>
                      </a:r>
                      <a:endParaRPr lang="en-GB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021789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1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Simple task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With guidance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Remembering 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360967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2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Simple Task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Autonomy and with guidance where needed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Remembering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771940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3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Well-defined and routine tasks, straightforward problems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On my own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Understanding 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816528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4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Tasks, and well-defined and non-routine problems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Independent and according to my needs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Understanding 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411206"/>
                  </a:ext>
                </a:extLst>
              </a:tr>
              <a:tr h="60207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5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Different tasks and problems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Guiding others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Applying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59719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6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Most appropriate tasks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Able to adapt to others in a complex context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Evaluating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058153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7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Resolve complex problems with limited solutions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Integrate to contribute to the professional practice and to guide others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Creating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607267"/>
                  </a:ext>
                </a:extLst>
              </a:tr>
              <a:tr h="56860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Level 8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Resolve complex problems with many interacting factors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Propose new ideas and processes to the field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i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Creating </a:t>
                      </a:r>
                      <a:endParaRPr lang="en-GB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43726"/>
                  </a:ext>
                </a:extLst>
              </a:tr>
              <a:tr h="325079">
                <a:tc gridSpan="4"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s-ES_tradnl" sz="1500" b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Arial" panose="020B0604020202020204" pitchFamily="34" charset="0"/>
                          <a:cs typeface="Calibri" panose="020F0502020204030204" pitchFamily="34" charset="0"/>
                        </a:rPr>
                        <a:t>Source: DigComp 2.1, pp. 13</a:t>
                      </a:r>
                      <a:endParaRPr lang="en-GB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GB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819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538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8208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1: DigComp Framework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7693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1.3: Present times </a:t>
            </a:r>
          </a:p>
        </p:txBody>
      </p:sp>
      <p:sp>
        <p:nvSpPr>
          <p:cNvPr id="9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62529" y="1871201"/>
            <a:ext cx="72731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s-ES" dirty="0">
                <a:cs typeface="Calibri" panose="020F0502020204030204" pitchFamily="34" charset="0"/>
              </a:rPr>
              <a:t>In 2022, following the policy and institutional efforts to sustain the twin transition of EU societies and economies, the JRC of the EU Commission released the second official DigComp’s follow-up, i.e., </a:t>
            </a:r>
            <a:r>
              <a:rPr lang="en-US" altLang="es-ES" dirty="0">
                <a:cs typeface="Calibri" panose="020F0502020204030204" pitchFamily="34" charset="0"/>
                <a:hlinkClick r:id="rId2"/>
              </a:rPr>
              <a:t>DigComp 2.2 </a:t>
            </a:r>
            <a:endParaRPr lang="en-US" altLang="es-ES" sz="1500" i="1" dirty="0">
              <a:cs typeface="Calibri" panose="020F0502020204030204" pitchFamily="34" charset="0"/>
            </a:endParaRPr>
          </a:p>
        </p:txBody>
      </p:sp>
      <p:sp>
        <p:nvSpPr>
          <p:cNvPr id="10" name="TextBox 10">
            <a:extLst>
              <a:ext uri="{FF2B5EF4-FFF2-40B4-BE49-F238E27FC236}">
                <a16:creationId xmlns:a16="http://schemas.microsoft.com/office/drawing/2014/main" id="{C926FEF9-2F02-20BE-ADD8-5C9D9085C00B}"/>
              </a:ext>
            </a:extLst>
          </p:cNvPr>
          <p:cNvSpPr txBox="1"/>
          <p:nvPr/>
        </p:nvSpPr>
        <p:spPr>
          <a:xfrm>
            <a:off x="4399082" y="2893406"/>
            <a:ext cx="33852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ea typeface="Nunito Bold" charset="0"/>
                <a:cs typeface="Abhaya Libre Medium" panose="02000603000000000000" pitchFamily="2" charset="77"/>
              </a:rPr>
              <a:t>More than 250 new examples of applied knowledge, skills, and attitudes are listed in this ambitious new version.</a:t>
            </a:r>
          </a:p>
          <a:p>
            <a:pPr algn="just"/>
            <a:endParaRPr lang="en-GB" dirty="0">
              <a:ea typeface="Nunito Bold" charset="0"/>
              <a:cs typeface="Abhaya Libre Medium" panose="02000603000000000000" pitchFamily="2" charset="77"/>
            </a:endParaRPr>
          </a:p>
          <a:p>
            <a:pPr algn="just"/>
            <a:r>
              <a:rPr lang="en-GB" dirty="0">
                <a:ea typeface="Nunito Bold" charset="0"/>
                <a:cs typeface="Abhaya Libre Medium" panose="02000603000000000000" pitchFamily="2" charset="77"/>
              </a:rPr>
              <a:t>The examples are intended to provide for tangible references and know-how of use to readers and users of the framework – and relevant in all domains of Lifelong Learning (i.e., AE, VET, </a:t>
            </a:r>
            <a:r>
              <a:rPr lang="en-GB" dirty="0" err="1">
                <a:ea typeface="Nunito Bold" charset="0"/>
                <a:cs typeface="Abhaya Libre Medium" panose="02000603000000000000" pitchFamily="2" charset="77"/>
              </a:rPr>
              <a:t>etc</a:t>
            </a:r>
            <a:r>
              <a:rPr lang="en-GB" dirty="0">
                <a:ea typeface="Nunito Bold" charset="0"/>
                <a:cs typeface="Abhaya Libre Medium" panose="02000603000000000000" pitchFamily="2" charset="77"/>
              </a:rPr>
              <a:t>)</a:t>
            </a:r>
            <a:endParaRPr lang="en-US" dirty="0">
              <a:ea typeface="Nunito Bold" charset="0"/>
              <a:cs typeface="Abhaya Libre Medium" panose="02000603000000000000" pitchFamily="2" charset="77"/>
            </a:endParaRPr>
          </a:p>
        </p:txBody>
      </p:sp>
      <p:sp>
        <p:nvSpPr>
          <p:cNvPr id="11" name="TextBox 13">
            <a:extLst>
              <a:ext uri="{FF2B5EF4-FFF2-40B4-BE49-F238E27FC236}">
                <a16:creationId xmlns:a16="http://schemas.microsoft.com/office/drawing/2014/main" id="{D902BCFB-C788-F285-2557-43D71B9BF434}"/>
              </a:ext>
            </a:extLst>
          </p:cNvPr>
          <p:cNvSpPr txBox="1"/>
          <p:nvPr/>
        </p:nvSpPr>
        <p:spPr>
          <a:xfrm>
            <a:off x="789136" y="2893406"/>
            <a:ext cx="32589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ea typeface="Nunito Bold" charset="0"/>
                <a:cs typeface="Abhaya Libre Medium" panose="02000603000000000000" pitchFamily="2" charset="77"/>
              </a:rPr>
              <a:t>A relatively large number of stakeholders were consulted throughout the DigComp 2.2 upgrade process, including through the specific Community of Practice</a:t>
            </a:r>
            <a:r>
              <a:rPr lang="en-GB" b="1" dirty="0">
                <a:ea typeface="Nunito Bold" charset="0"/>
                <a:cs typeface="Abhaya Libre Medium" panose="02000603000000000000" pitchFamily="2" charset="77"/>
              </a:rPr>
              <a:t>*</a:t>
            </a:r>
            <a:r>
              <a:rPr lang="en-GB" dirty="0">
                <a:ea typeface="Nunito Bold" charset="0"/>
                <a:cs typeface="Abhaya Libre Medium" panose="02000603000000000000" pitchFamily="2" charset="77"/>
              </a:rPr>
              <a:t> that was established for this purpose (including experts from international organisations such as UNESCO, UNICEF, ILO, World Bank). </a:t>
            </a:r>
          </a:p>
        </p:txBody>
      </p:sp>
      <p:cxnSp>
        <p:nvCxnSpPr>
          <p:cNvPr id="5" name="Connettore diritto 4"/>
          <p:cNvCxnSpPr/>
          <p:nvPr/>
        </p:nvCxnSpPr>
        <p:spPr>
          <a:xfrm flipH="1">
            <a:off x="4210050" y="2981325"/>
            <a:ext cx="9525" cy="33547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>
            <a:extLst>
              <a:ext uri="{FF2B5EF4-FFF2-40B4-BE49-F238E27FC236}">
                <a16:creationId xmlns:a16="http://schemas.microsoft.com/office/drawing/2014/main" id="{20E80F35-3250-4040-BF77-6538B2D6D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085" y="1871201"/>
            <a:ext cx="3787296" cy="26547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89136" y="6012903"/>
            <a:ext cx="7273107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s-ES" sz="1500" b="1" i="1" dirty="0">
                <a:cs typeface="Calibri" panose="020F0502020204030204" pitchFamily="34" charset="0"/>
              </a:rPr>
              <a:t>*</a:t>
            </a:r>
            <a:r>
              <a:rPr lang="en-US" altLang="es-ES" sz="1500" i="1" dirty="0">
                <a:cs typeface="Calibri" panose="020F0502020204030204" pitchFamily="34" charset="0"/>
              </a:rPr>
              <a:t>With IHF as well as active member</a:t>
            </a:r>
          </a:p>
        </p:txBody>
      </p:sp>
    </p:spTree>
    <p:extLst>
      <p:ext uri="{BB962C8B-B14F-4D97-AF65-F5344CB8AC3E}">
        <p14:creationId xmlns:p14="http://schemas.microsoft.com/office/powerpoint/2010/main" val="200359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92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2: Content and structure of the DigComp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918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2.1: A disclaimer – the official definition of digital competence </a:t>
            </a:r>
          </a:p>
        </p:txBody>
      </p:sp>
      <p:sp>
        <p:nvSpPr>
          <p:cNvPr id="9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62529" y="1871201"/>
            <a:ext cx="72731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altLang="es-ES" dirty="0">
                <a:cs typeface="Calibri" panose="020F0502020204030204" pitchFamily="34" charset="0"/>
              </a:rPr>
              <a:t>(...) confident and critical use of Information Society Technology (IST) for work, leisure and communication. It is underpinned by basic skills(*) in ICT: the use of computers to retrieve, assess, store, produce, present and exchange information, and to communicate and participate in collaborative networks via the Internet.</a:t>
            </a:r>
            <a:r>
              <a:rPr lang="en-US" altLang="es-ES" dirty="0">
                <a:cs typeface="Calibri" panose="020F0502020204030204" pitchFamily="34" charset="0"/>
              </a:rPr>
              <a:t> </a:t>
            </a:r>
            <a:endParaRPr lang="en-US" altLang="es-ES" sz="1500" dirty="0">
              <a:cs typeface="Calibri" panose="020F0502020204030204" pitchFamily="34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153400" y="1952625"/>
            <a:ext cx="3476625" cy="3108543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GB" sz="1400" b="1" dirty="0">
                <a:latin typeface="+mj-lt"/>
              </a:rPr>
              <a:t>*</a:t>
            </a:r>
            <a:r>
              <a:rPr lang="en-GB" sz="1400" dirty="0">
                <a:latin typeface="+mj-lt"/>
              </a:rPr>
              <a:t> Skills needed include the ability to search, collect and process information and use it in a </a:t>
            </a:r>
            <a:r>
              <a:rPr lang="en-GB" sz="1400" b="1" dirty="0">
                <a:solidFill>
                  <a:srgbClr val="002060"/>
                </a:solidFill>
                <a:latin typeface="+mj-lt"/>
              </a:rPr>
              <a:t>critical</a:t>
            </a:r>
            <a:r>
              <a:rPr lang="en-GB" sz="1400" dirty="0">
                <a:latin typeface="+mj-lt"/>
              </a:rPr>
              <a:t> and </a:t>
            </a:r>
            <a:r>
              <a:rPr lang="en-GB" sz="1400" b="1" dirty="0">
                <a:solidFill>
                  <a:srgbClr val="002060"/>
                </a:solidFill>
                <a:latin typeface="+mj-lt"/>
              </a:rPr>
              <a:t>systematic</a:t>
            </a:r>
            <a:r>
              <a:rPr lang="en-GB" sz="1400" dirty="0">
                <a:latin typeface="+mj-lt"/>
              </a:rPr>
              <a:t> way, assessing relevance and distinguishing the real from the virtual while recognising the links.</a:t>
            </a:r>
          </a:p>
          <a:p>
            <a:pPr algn="just"/>
            <a:endParaRPr lang="en-GB" sz="1400" dirty="0">
              <a:latin typeface="+mj-lt"/>
            </a:endParaRPr>
          </a:p>
          <a:p>
            <a:pPr algn="just"/>
            <a:r>
              <a:rPr lang="en-GB" sz="1400" dirty="0">
                <a:latin typeface="+mj-lt"/>
              </a:rPr>
              <a:t>Individuals should have skills to use tools to produce, present and understand complex information and the ability to </a:t>
            </a:r>
            <a:r>
              <a:rPr lang="en-GB" sz="1400" b="1" dirty="0">
                <a:solidFill>
                  <a:srgbClr val="002060"/>
                </a:solidFill>
                <a:latin typeface="+mj-lt"/>
              </a:rPr>
              <a:t>access</a:t>
            </a:r>
            <a:r>
              <a:rPr lang="en-GB" sz="1400" dirty="0">
                <a:latin typeface="+mj-lt"/>
              </a:rPr>
              <a:t>, </a:t>
            </a:r>
            <a:r>
              <a:rPr lang="en-GB" sz="1400" b="1" dirty="0">
                <a:solidFill>
                  <a:srgbClr val="002060"/>
                </a:solidFill>
                <a:latin typeface="+mj-lt"/>
              </a:rPr>
              <a:t>search</a:t>
            </a:r>
            <a:r>
              <a:rPr lang="en-GB" sz="1400" dirty="0">
                <a:latin typeface="+mj-lt"/>
              </a:rPr>
              <a:t> and </a:t>
            </a:r>
            <a:r>
              <a:rPr lang="en-GB" sz="1400" b="1" dirty="0">
                <a:solidFill>
                  <a:srgbClr val="002060"/>
                </a:solidFill>
                <a:latin typeface="+mj-lt"/>
              </a:rPr>
              <a:t>use</a:t>
            </a:r>
            <a:r>
              <a:rPr lang="en-GB" sz="1400" dirty="0">
                <a:latin typeface="+mj-lt"/>
              </a:rPr>
              <a:t> internet-based services.</a:t>
            </a:r>
          </a:p>
          <a:p>
            <a:pPr algn="just"/>
            <a:endParaRPr lang="en-GB" sz="1400" dirty="0">
              <a:latin typeface="+mj-lt"/>
            </a:endParaRPr>
          </a:p>
          <a:p>
            <a:pPr algn="just"/>
            <a:r>
              <a:rPr lang="en-GB" sz="1400" dirty="0">
                <a:latin typeface="+mj-lt"/>
              </a:rPr>
              <a:t>Individuals should also be able use ICT to support critical thinking, creativity, and innovation.</a:t>
            </a:r>
          </a:p>
        </p:txBody>
      </p:sp>
      <p:pic>
        <p:nvPicPr>
          <p:cNvPr id="15" name="Immagine 14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920" y="3512011"/>
            <a:ext cx="7098323" cy="1532779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227375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7E4BEDC3-4004-C13B-086D-CBAC3D154015}"/>
              </a:ext>
            </a:extLst>
          </p:cNvPr>
          <p:cNvSpPr txBox="1"/>
          <p:nvPr/>
        </p:nvSpPr>
        <p:spPr>
          <a:xfrm>
            <a:off x="762529" y="579940"/>
            <a:ext cx="9286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AB632"/>
                </a:solidFill>
                <a:ea typeface="Nunito Bold" charset="0"/>
                <a:cs typeface="Arima Madurai Semi" pitchFamily="2" charset="77"/>
              </a:rPr>
              <a:t>Unit 2: Content and structure of the DigComp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235D64A-702A-A7DC-A3D0-622708D15D7F}"/>
              </a:ext>
            </a:extLst>
          </p:cNvPr>
          <p:cNvSpPr txBox="1"/>
          <p:nvPr/>
        </p:nvSpPr>
        <p:spPr>
          <a:xfrm>
            <a:off x="762530" y="1246054"/>
            <a:ext cx="998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21B4A9"/>
                </a:solidFill>
              </a:rPr>
              <a:t>Section 2.2: The official definition of digital competence (in plain language)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542BDAC-D70D-C5EB-3F26-F9277DFF6C62}"/>
              </a:ext>
            </a:extLst>
          </p:cNvPr>
          <p:cNvSpPr/>
          <p:nvPr/>
        </p:nvSpPr>
        <p:spPr>
          <a:xfrm>
            <a:off x="762529" y="1871201"/>
            <a:ext cx="1064842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dirty="0">
                <a:ea typeface="Times New Roman" panose="02020603050405020304" pitchFamily="18" charset="0"/>
                <a:cs typeface="Calibri" panose="020F0502020204030204" pitchFamily="34" charset="0"/>
              </a:rPr>
              <a:t>Digital competence means engaging with and using digital technology for learning, at work, and for social participation in a confident, critical, and responsible manner. </a:t>
            </a:r>
          </a:p>
          <a:p>
            <a:pPr algn="just">
              <a:defRPr/>
            </a:pPr>
            <a:r>
              <a:rPr lang="en-GB" dirty="0"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algn="just">
              <a:defRPr/>
            </a:pPr>
            <a:r>
              <a:rPr lang="en-GB" dirty="0">
                <a:ea typeface="Times New Roman" panose="02020603050405020304" pitchFamily="18" charset="0"/>
                <a:cs typeface="Calibri" panose="020F0502020204030204" pitchFamily="34" charset="0"/>
              </a:rPr>
              <a:t>Information and data literacy, communication and teamwork, media literacy, digital content production (including programming), safety (including digital well-being and cybersecurity competencies), concerns relating to intellectual property, problem solving, and critical thinking are all included.</a:t>
            </a:r>
          </a:p>
          <a:p>
            <a:pPr algn="just">
              <a:defRPr/>
            </a:pPr>
            <a:r>
              <a:rPr lang="en-GB" dirty="0"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algn="just">
              <a:defRPr/>
            </a:pPr>
            <a:r>
              <a:rPr lang="en-GB" dirty="0">
                <a:ea typeface="Times New Roman" panose="02020603050405020304" pitchFamily="18" charset="0"/>
                <a:cs typeface="Calibri" panose="020F0502020204030204" pitchFamily="34" charset="0"/>
              </a:rPr>
              <a:t>The competences include knowledge, skills, and attitudes; in other words, they are made up of concepts and information (also known as knowledge), descriptions of abilities (such as the capacity to do tasks), and attitudes (e.g., a mind-set to act, or react). </a:t>
            </a:r>
            <a:endParaRPr lang="en-US" sz="1500" i="1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89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1441</Words>
  <Application>Microsoft Office PowerPoint</Application>
  <PresentationFormat>Panorámica</PresentationFormat>
  <Paragraphs>181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Álvarez Bordón</dc:creator>
  <cp:lastModifiedBy>internetwebsolutions internetwebsolutions</cp:lastModifiedBy>
  <cp:revision>16</cp:revision>
  <dcterms:created xsi:type="dcterms:W3CDTF">2022-05-18T10:18:40Z</dcterms:created>
  <dcterms:modified xsi:type="dcterms:W3CDTF">2024-06-25T09:14:19Z</dcterms:modified>
</cp:coreProperties>
</file>