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7559675" cy="10691813"/>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1k/vS8AceP9Hj4OCTj9HzNuBz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032f37d30e_0_2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2032f37d30e_0_23: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e04fbac8dc_0_1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1e04fbac8dc_0_14: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04fbac8dc_0_3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1e04fbac8dc_0_31: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032f37d30e_0_12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032f37d30e_0_126: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04863c8411_0_2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g204863c8411_0_24: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e04fbac8dc_0_4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1e04fbac8dc_0_43: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032f37d30e_0_13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g2032f37d30e_0_139: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032f37d30e_0_14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g2032f37d30e_0_147: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032f37d30e_0_17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2032f37d30e_0_172: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032f37d30e_0_15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g2032f37d30e_0_155: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4863c8411_0_9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204863c8411_0_90: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04863c8411_0_10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204863c8411_0_101: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04863c8411_0_1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04863c8411_0_112: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04863c8411_0_3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g204863c8411_0_35: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4863c8411_0_5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g204863c8411_0_55: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04863c8411_0_7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5" name="Google Shape;425;g204863c8411_0_78: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p2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0f4414b199_0_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g20f4414b199_0_4: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p2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32f37d30e_0_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2032f37d30e_0_3: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32f37d30e_0_1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2032f37d30e_0_11: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32f37d30e_0_1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2032f37d30e_0_17: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32f37d30e_0_9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2032f37d30e_0_90: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4863c8411_0_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204863c8411_0_5:notes"/>
          <p:cNvSpPr>
            <a:spLocks noGrp="1" noRot="1" noChangeAspect="1"/>
          </p:cNvSpPr>
          <p:nvPr>
            <p:ph type="sldImg" idx="2"/>
          </p:nvPr>
        </p:nvSpPr>
        <p:spPr>
          <a:xfrm>
            <a:off x="217488" y="801688"/>
            <a:ext cx="7126200" cy="401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4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4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4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8" name="Google Shape;88;p4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4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5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5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5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36"/>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solidFill>
                <a:srgbClr val="000000"/>
              </a:solidFill>
              <a:latin typeface="Times New Roman"/>
              <a:ea typeface="Times New Roman"/>
              <a:cs typeface="Times New Roman"/>
              <a:sym typeface="Times New Roman"/>
            </a:endParaRPr>
          </a:p>
        </p:txBody>
      </p:sp>
      <p:sp>
        <p:nvSpPr>
          <p:cNvPr id="10" name="Google Shape;10;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30"/>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3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globalnegotiator.com/files/plan-de-internacionalizacion-empresa.pdf" TargetMode="External"/><Relationship Id="rId5" Type="http://schemas.openxmlformats.org/officeDocument/2006/relationships/hyperlink" Target="https://www.irekia.euskadi.eus/uploads/attachments/11056/Plan_Internacionalizacion_2017-2020_Pais_Vasco_(Final).pdf?1518084809" TargetMode="External"/><Relationship Id="rId4" Type="http://schemas.openxmlformats.org/officeDocument/2006/relationships/hyperlink" Target="https://books.google.es/books?hl=es&amp;lr=&amp;id=9KjkBgAAQBAJ&amp;oi=fnd&amp;pg=PA11&amp;dq=internacionalizaci%C3%B3n+empresarial&amp;ots=BKNA1jFw5M&amp;sig=ekOa9f4SHV8DsHuBjorHiVbu-s8#v=onepage&amp;q=internacionalizaci%C3%B3n%20empresarial&amp;f=fal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4">
            <a:alphaModFix/>
          </a:blip>
          <a:srcRect l="17327" t="38446" r="19051" b="33333"/>
          <a:stretch/>
        </p:blipFill>
        <p:spPr>
          <a:xfrm>
            <a:off x="3912120" y="1074240"/>
            <a:ext cx="4367520" cy="1935000"/>
          </a:xfrm>
          <a:prstGeom prst="rect">
            <a:avLst/>
          </a:prstGeom>
          <a:noFill/>
          <a:ln>
            <a:noFill/>
          </a:ln>
        </p:spPr>
      </p:pic>
      <p:sp>
        <p:nvSpPr>
          <p:cNvPr id="118" name="Google Shape;118;p1"/>
          <p:cNvSpPr/>
          <p:nvPr/>
        </p:nvSpPr>
        <p:spPr>
          <a:xfrm>
            <a:off x="1056240" y="4253040"/>
            <a:ext cx="10343880" cy="1065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a:solidFill>
                  <a:srgbClr val="EA4E46"/>
                </a:solidFill>
                <a:latin typeface="Calibri"/>
                <a:ea typeface="Calibri"/>
                <a:cs typeface="Calibri"/>
                <a:sym typeface="Calibri"/>
              </a:rPr>
              <a:t>Titolo del modulo:</a:t>
            </a:r>
            <a:r>
              <a:rPr lang="en-GB" sz="3200">
                <a:solidFill>
                  <a:srgbClr val="EA4E46"/>
                </a:solidFill>
                <a:latin typeface="Calibri"/>
                <a:ea typeface="Calibri"/>
                <a:cs typeface="Calibri"/>
                <a:sym typeface="Calibri"/>
              </a:rPr>
              <a:t> Il mercato internazionale</a:t>
            </a:r>
            <a:endParaRPr sz="3200" b="0" i="0" u="none" strike="noStrike" cap="none">
              <a:solidFill>
                <a:srgbClr val="000000"/>
              </a:solidFill>
              <a:latin typeface="Arial"/>
              <a:ea typeface="Arial"/>
              <a:cs typeface="Arial"/>
              <a:sym typeface="Arial"/>
            </a:endParaRPr>
          </a:p>
        </p:txBody>
      </p:sp>
      <p:sp>
        <p:nvSpPr>
          <p:cNvPr id="119" name="Google Shape;119;p1"/>
          <p:cNvSpPr/>
          <p:nvPr/>
        </p:nvSpPr>
        <p:spPr>
          <a:xfrm>
            <a:off x="1056240" y="5284623"/>
            <a:ext cx="6094200" cy="364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A cura di</a:t>
            </a:r>
            <a:r>
              <a:rPr lang="en-GB" sz="1800" b="0" i="0" u="none" strike="noStrike" cap="none">
                <a:solidFill>
                  <a:srgbClr val="000000"/>
                </a:solidFill>
                <a:latin typeface="Calibri"/>
                <a:ea typeface="Calibri"/>
                <a:cs typeface="Calibri"/>
                <a:sym typeface="Calibri"/>
              </a:rPr>
              <a:t> SEERC &amp; Radio Ecca</a:t>
            </a:r>
            <a:endParaRPr sz="1800" b="0" i="0" u="none" strike="noStrike" cap="none">
              <a:solidFill>
                <a:srgbClr val="000000"/>
              </a:solidFill>
              <a:latin typeface="Arial"/>
              <a:ea typeface="Arial"/>
              <a:cs typeface="Arial"/>
              <a:sym typeface="Arial"/>
            </a:endParaRPr>
          </a:p>
        </p:txBody>
      </p:sp>
      <p:sp>
        <p:nvSpPr>
          <p:cNvPr id="120" name="Google Shape;120;p1"/>
          <p:cNvSpPr/>
          <p:nvPr/>
        </p:nvSpPr>
        <p:spPr>
          <a:xfrm>
            <a:off x="461520" y="48636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rot="10800000">
            <a:off x="10780920" y="499572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 descr="Texto&#10;&#10;Descripción generada automáticamente"/>
          <p:cNvPicPr preferRelativeResize="0"/>
          <p:nvPr/>
        </p:nvPicPr>
        <p:blipFill rotWithShape="1">
          <a:blip r:embed="rId5">
            <a:alphaModFix/>
          </a:blip>
          <a:srcRect/>
          <a:stretch/>
        </p:blipFill>
        <p:spPr>
          <a:xfrm>
            <a:off x="199080" y="6234480"/>
            <a:ext cx="2303640" cy="483120"/>
          </a:xfrm>
          <a:prstGeom prst="rect">
            <a:avLst/>
          </a:prstGeom>
          <a:noFill/>
          <a:ln>
            <a:noFill/>
          </a:ln>
        </p:spPr>
      </p:pic>
      <p:sp>
        <p:nvSpPr>
          <p:cNvPr id="123" name="Google Shape;123;p1"/>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38A2F753-49D0-4854-B312-790F493D8C41}"/>
              </a:ext>
            </a:extLst>
          </p:cNvPr>
          <p:cNvPicPr>
            <a:picLocks noChangeAspect="1"/>
          </p:cNvPicPr>
          <p:nvPr/>
        </p:nvPicPr>
        <p:blipFill>
          <a:blip r:embed="rId6"/>
          <a:stretch>
            <a:fillRect/>
          </a:stretch>
        </p:blipFill>
        <p:spPr>
          <a:xfrm>
            <a:off x="4176712" y="2757487"/>
            <a:ext cx="3838575" cy="1343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g2032f37d30e_0_23"/>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53" name="Google Shape;253;g2032f37d30e_0_23"/>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a:t>
            </a:r>
            <a:r>
              <a:rPr lang="en-GB" sz="2400" b="0" i="0" u="none" strike="noStrike" cap="none">
                <a:solidFill>
                  <a:srgbClr val="21B4A9"/>
                </a:solidFill>
                <a:latin typeface="Calibri"/>
                <a:ea typeface="Calibri"/>
                <a:cs typeface="Calibri"/>
                <a:sym typeface="Calibri"/>
              </a:rPr>
              <a:t> 2: A</a:t>
            </a:r>
            <a:r>
              <a:rPr lang="en-GB" sz="2400">
                <a:solidFill>
                  <a:srgbClr val="21B4A9"/>
                </a:solidFill>
                <a:latin typeface="Calibri"/>
                <a:ea typeface="Calibri"/>
                <a:cs typeface="Calibri"/>
                <a:sym typeface="Calibri"/>
              </a:rPr>
              <a:t>zioni per l’internazionalizzazione dell’impresa</a:t>
            </a:r>
            <a:endParaRPr sz="2400" b="0" i="0" u="none" strike="noStrike" cap="none">
              <a:solidFill>
                <a:srgbClr val="000000"/>
              </a:solidFill>
              <a:latin typeface="Arial"/>
              <a:ea typeface="Arial"/>
              <a:cs typeface="Arial"/>
              <a:sym typeface="Arial"/>
            </a:endParaRPr>
          </a:p>
        </p:txBody>
      </p:sp>
      <p:sp>
        <p:nvSpPr>
          <p:cNvPr id="254" name="Google Shape;254;g2032f37d30e_0_23"/>
          <p:cNvSpPr txBox="1"/>
          <p:nvPr/>
        </p:nvSpPr>
        <p:spPr>
          <a:xfrm>
            <a:off x="2323325" y="1743375"/>
            <a:ext cx="9119100" cy="42174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1200"/>
              </a:spcBef>
              <a:spcAft>
                <a:spcPts val="0"/>
              </a:spcAft>
              <a:buClr>
                <a:srgbClr val="000000"/>
              </a:buClr>
              <a:buSzPts val="1800"/>
              <a:buFont typeface="Arial"/>
              <a:buNone/>
            </a:pPr>
            <a:r>
              <a:rPr lang="en-GB" sz="1800" b="1">
                <a:solidFill>
                  <a:srgbClr val="C00000"/>
                </a:solidFill>
                <a:latin typeface="Calibri"/>
                <a:ea typeface="Calibri"/>
                <a:cs typeface="Calibri"/>
                <a:sym typeface="Calibri"/>
              </a:rPr>
              <a:t>Sono previste le seguenti azioni:</a:t>
            </a:r>
            <a:endParaRPr sz="1800" b="1">
              <a:solidFill>
                <a:srgbClr val="C00000"/>
              </a:solidFill>
              <a:latin typeface="Calibri"/>
              <a:ea typeface="Calibri"/>
              <a:cs typeface="Calibri"/>
              <a:sym typeface="Calibri"/>
            </a:endParaRPr>
          </a:p>
          <a:p>
            <a:pPr marL="457200" marR="0" lvl="0" indent="-342900" algn="just" rtl="0">
              <a:lnSpc>
                <a:spcPct val="100000"/>
              </a:lnSpc>
              <a:spcBef>
                <a:spcPts val="1200"/>
              </a:spcBef>
              <a:spcAft>
                <a:spcPts val="0"/>
              </a:spcAft>
              <a:buClr>
                <a:srgbClr val="C00000"/>
              </a:buClr>
              <a:buSzPts val="1800"/>
              <a:buFont typeface="Calibri"/>
              <a:buChar char="●"/>
            </a:pPr>
            <a:r>
              <a:rPr lang="en-GB" sz="1800" b="1">
                <a:solidFill>
                  <a:srgbClr val="C00000"/>
                </a:solidFill>
                <a:latin typeface="Calibri"/>
                <a:ea typeface="Calibri"/>
                <a:cs typeface="Calibri"/>
                <a:sym typeface="Calibri"/>
              </a:rPr>
              <a:t>Esportazione:</a:t>
            </a:r>
            <a:r>
              <a:rPr lang="en-GB" sz="1800">
                <a:solidFill>
                  <a:srgbClr val="C00000"/>
                </a:solidFill>
                <a:latin typeface="Calibri"/>
                <a:ea typeface="Calibri"/>
                <a:cs typeface="Calibri"/>
                <a:sym typeface="Calibri"/>
              </a:rPr>
              <a:t> l'atto di vendere, consegnare e riscuotere il pagamento di prodotti o servizi a clienti al di fuori dei confini del mercato nazionale</a:t>
            </a:r>
            <a:endParaRPr sz="1800">
              <a:solidFill>
                <a:srgbClr val="C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C00000"/>
              </a:buClr>
              <a:buSzPts val="1800"/>
              <a:buFont typeface="Calibri"/>
              <a:buChar char="●"/>
            </a:pPr>
            <a:r>
              <a:rPr lang="en-GB" sz="1800" b="1">
                <a:solidFill>
                  <a:srgbClr val="C00000"/>
                </a:solidFill>
                <a:latin typeface="Calibri"/>
                <a:ea typeface="Calibri"/>
                <a:cs typeface="Calibri"/>
                <a:sym typeface="Calibri"/>
              </a:rPr>
              <a:t>Importazione:</a:t>
            </a:r>
            <a:r>
              <a:rPr lang="en-GB" sz="1800">
                <a:solidFill>
                  <a:srgbClr val="C00000"/>
                </a:solidFill>
                <a:latin typeface="Calibri"/>
                <a:ea typeface="Calibri"/>
                <a:cs typeface="Calibri"/>
                <a:sym typeface="Calibri"/>
              </a:rPr>
              <a:t> l'azione di acquistare, introdurre e pagare prodotti o servizi che si trovano al di fuori dei confini del mercato nazionale ma che entrano nel nostro mercato nazionale.</a:t>
            </a:r>
            <a:endParaRPr sz="1800">
              <a:solidFill>
                <a:srgbClr val="C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C00000"/>
              </a:buClr>
              <a:buSzPts val="1800"/>
              <a:buFont typeface="Calibri"/>
              <a:buChar char="●"/>
            </a:pPr>
            <a:r>
              <a:rPr lang="en-GB" sz="1800" b="1">
                <a:solidFill>
                  <a:srgbClr val="C00000"/>
                </a:solidFill>
                <a:latin typeface="Calibri"/>
                <a:ea typeface="Calibri"/>
                <a:cs typeface="Calibri"/>
                <a:sym typeface="Calibri"/>
              </a:rPr>
              <a:t>Trasferimento della produzione in un Paese terzo:</a:t>
            </a:r>
            <a:r>
              <a:rPr lang="en-GB" sz="1800">
                <a:solidFill>
                  <a:srgbClr val="C00000"/>
                </a:solidFill>
                <a:latin typeface="Calibri"/>
                <a:ea typeface="Calibri"/>
                <a:cs typeface="Calibri"/>
                <a:sym typeface="Calibri"/>
              </a:rPr>
              <a:t> trasferimento del centro di produzione di un'azienda in un Paese terzo con l'obiettivo di utilizzare economie di scala, ridurre il costo del lavoro, reperire manodopera qualificata o ricevere aiuti e incentivi, tra gli altri.</a:t>
            </a:r>
            <a:endParaRPr sz="1800">
              <a:solidFill>
                <a:srgbClr val="C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C00000"/>
              </a:buClr>
              <a:buSzPts val="1800"/>
              <a:buFont typeface="Calibri"/>
              <a:buChar char="●"/>
            </a:pPr>
            <a:r>
              <a:rPr lang="en-GB" sz="1800" b="1">
                <a:solidFill>
                  <a:srgbClr val="C00000"/>
                </a:solidFill>
                <a:latin typeface="Calibri"/>
                <a:ea typeface="Calibri"/>
                <a:cs typeface="Calibri"/>
                <a:sym typeface="Calibri"/>
              </a:rPr>
              <a:t>Trasferimento internazionale di know-how:</a:t>
            </a:r>
            <a:r>
              <a:rPr lang="en-GB" sz="1800">
                <a:solidFill>
                  <a:srgbClr val="C00000"/>
                </a:solidFill>
                <a:latin typeface="Calibri"/>
                <a:ea typeface="Calibri"/>
                <a:cs typeface="Calibri"/>
                <a:sym typeface="Calibri"/>
              </a:rPr>
              <a:t> nella misura in cui l'azienda che trasferisce le informazioni genera profitti attraverso questo trasferimento e le aziende che ricevono le informazioni sono situate in Paesi terzi.</a:t>
            </a:r>
            <a:endParaRPr sz="1800">
              <a:solidFill>
                <a:srgbClr val="C00000"/>
              </a:solidFill>
              <a:latin typeface="Calibri"/>
              <a:ea typeface="Calibri"/>
              <a:cs typeface="Calibri"/>
              <a:sym typeface="Calibri"/>
            </a:endParaRPr>
          </a:p>
          <a:p>
            <a:pPr marL="457200" marR="0" lvl="0" indent="-342900" algn="just" rtl="0">
              <a:lnSpc>
                <a:spcPct val="100000"/>
              </a:lnSpc>
              <a:spcBef>
                <a:spcPts val="0"/>
              </a:spcBef>
              <a:spcAft>
                <a:spcPts val="0"/>
              </a:spcAft>
              <a:buClr>
                <a:srgbClr val="C00000"/>
              </a:buClr>
              <a:buSzPts val="1800"/>
              <a:buFont typeface="Calibri"/>
              <a:buChar char="●"/>
            </a:pPr>
            <a:r>
              <a:rPr lang="en-GB" sz="1800" b="1">
                <a:solidFill>
                  <a:srgbClr val="C00000"/>
                </a:solidFill>
                <a:latin typeface="Calibri"/>
                <a:ea typeface="Calibri"/>
                <a:cs typeface="Calibri"/>
                <a:sym typeface="Calibri"/>
              </a:rPr>
              <a:t>Investimenti diretti all'estero</a:t>
            </a:r>
            <a:r>
              <a:rPr lang="en-GB" sz="1800">
                <a:solidFill>
                  <a:srgbClr val="C00000"/>
                </a:solidFill>
                <a:latin typeface="Calibri"/>
                <a:ea typeface="Calibri"/>
                <a:cs typeface="Calibri"/>
                <a:sym typeface="Calibri"/>
              </a:rPr>
              <a:t> (creazione di filiali, succursali, stabili organizzazioni, joint venture, ecc.): l'azienda cerca di avere una presenza sul mercato attraverso una presenza fisica.</a:t>
            </a:r>
            <a:endParaRPr sz="1800" b="1">
              <a:solidFill>
                <a:srgbClr val="C00000"/>
              </a:solidFill>
              <a:latin typeface="Calibri"/>
              <a:ea typeface="Calibri"/>
              <a:cs typeface="Calibri"/>
              <a:sym typeface="Calibri"/>
            </a:endParaRPr>
          </a:p>
        </p:txBody>
      </p:sp>
      <p:pic>
        <p:nvPicPr>
          <p:cNvPr id="255" name="Google Shape;255;g2032f37d30e_0_23"/>
          <p:cNvPicPr preferRelativeResize="0"/>
          <p:nvPr/>
        </p:nvPicPr>
        <p:blipFill rotWithShape="1">
          <a:blip r:embed="rId4">
            <a:alphaModFix/>
          </a:blip>
          <a:srcRect/>
          <a:stretch/>
        </p:blipFill>
        <p:spPr>
          <a:xfrm>
            <a:off x="0" y="2450772"/>
            <a:ext cx="2376775" cy="2602500"/>
          </a:xfrm>
          <a:prstGeom prst="rect">
            <a:avLst/>
          </a:prstGeom>
          <a:noFill/>
          <a:ln>
            <a:noFill/>
          </a:ln>
        </p:spPr>
      </p:pic>
      <p:sp>
        <p:nvSpPr>
          <p:cNvPr id="256" name="Google Shape;256;g2032f37d30e_0_23"/>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g1e04fbac8dc_0_14"/>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Sezione 3: Fattori di internazionalizzazione</a:t>
            </a:r>
            <a:endParaRPr sz="2400" b="0" i="0" u="none" strike="noStrike" cap="none">
              <a:solidFill>
                <a:srgbClr val="000000"/>
              </a:solidFill>
              <a:latin typeface="Arial"/>
              <a:ea typeface="Arial"/>
              <a:cs typeface="Arial"/>
              <a:sym typeface="Arial"/>
            </a:endParaRPr>
          </a:p>
        </p:txBody>
      </p:sp>
      <p:sp>
        <p:nvSpPr>
          <p:cNvPr id="262" name="Google Shape;262;g1e04fbac8dc_0_1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63" name="Google Shape;263;g1e04fbac8dc_0_14"/>
          <p:cNvSpPr/>
          <p:nvPr/>
        </p:nvSpPr>
        <p:spPr>
          <a:xfrm>
            <a:off x="5651716" y="1460601"/>
            <a:ext cx="5416500" cy="4632300"/>
          </a:xfrm>
          <a:prstGeom prst="heptagon">
            <a:avLst>
              <a:gd name="hf" fmla="val 102572"/>
              <a:gd name="vf" fmla="val 105210"/>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4" name="Google Shape;264;g1e04fbac8dc_0_14"/>
          <p:cNvCxnSpPr>
            <a:stCxn id="263" idx="6"/>
          </p:cNvCxnSpPr>
          <p:nvPr/>
        </p:nvCxnSpPr>
        <p:spPr>
          <a:xfrm>
            <a:off x="8359966" y="1460601"/>
            <a:ext cx="8100" cy="2340300"/>
          </a:xfrm>
          <a:prstGeom prst="straightConnector1">
            <a:avLst/>
          </a:prstGeom>
          <a:noFill/>
          <a:ln w="9525" cap="flat" cmpd="sng">
            <a:solidFill>
              <a:srgbClr val="1C8C7F"/>
            </a:solidFill>
            <a:prstDash val="solid"/>
            <a:round/>
            <a:headEnd type="none" w="sm" len="sm"/>
            <a:tailEnd type="none" w="sm" len="sm"/>
          </a:ln>
        </p:spPr>
      </p:cxnSp>
      <p:cxnSp>
        <p:nvCxnSpPr>
          <p:cNvPr id="265" name="Google Shape;265;g1e04fbac8dc_0_14"/>
          <p:cNvCxnSpPr>
            <a:stCxn id="263" idx="4"/>
          </p:cNvCxnSpPr>
          <p:nvPr/>
        </p:nvCxnSpPr>
        <p:spPr>
          <a:xfrm rot="10800000" flipH="1">
            <a:off x="5651702" y="3785664"/>
            <a:ext cx="2721900" cy="654000"/>
          </a:xfrm>
          <a:prstGeom prst="straightConnector1">
            <a:avLst/>
          </a:prstGeom>
          <a:noFill/>
          <a:ln w="9525" cap="flat" cmpd="sng">
            <a:solidFill>
              <a:srgbClr val="1C8C7F"/>
            </a:solidFill>
            <a:prstDash val="solid"/>
            <a:round/>
            <a:headEnd type="none" w="sm" len="sm"/>
            <a:tailEnd type="none" w="sm" len="sm"/>
          </a:ln>
        </p:spPr>
      </p:cxnSp>
      <p:cxnSp>
        <p:nvCxnSpPr>
          <p:cNvPr id="266" name="Google Shape;266;g1e04fbac8dc_0_14"/>
          <p:cNvCxnSpPr>
            <a:stCxn id="263" idx="5"/>
          </p:cNvCxnSpPr>
          <p:nvPr/>
        </p:nvCxnSpPr>
        <p:spPr>
          <a:xfrm>
            <a:off x="6188116" y="2378089"/>
            <a:ext cx="2179800" cy="1410300"/>
          </a:xfrm>
          <a:prstGeom prst="straightConnector1">
            <a:avLst/>
          </a:prstGeom>
          <a:noFill/>
          <a:ln w="9525" cap="flat" cmpd="sng">
            <a:solidFill>
              <a:srgbClr val="1C8C7F"/>
            </a:solidFill>
            <a:prstDash val="solid"/>
            <a:round/>
            <a:headEnd type="none" w="sm" len="sm"/>
            <a:tailEnd type="none" w="sm" len="sm"/>
          </a:ln>
        </p:spPr>
      </p:cxnSp>
      <p:cxnSp>
        <p:nvCxnSpPr>
          <p:cNvPr id="267" name="Google Shape;267;g1e04fbac8dc_0_14"/>
          <p:cNvCxnSpPr>
            <a:endCxn id="263" idx="0"/>
          </p:cNvCxnSpPr>
          <p:nvPr/>
        </p:nvCxnSpPr>
        <p:spPr>
          <a:xfrm rot="10800000" flipH="1">
            <a:off x="8360116" y="2378089"/>
            <a:ext cx="2171700" cy="1417500"/>
          </a:xfrm>
          <a:prstGeom prst="straightConnector1">
            <a:avLst/>
          </a:prstGeom>
          <a:noFill/>
          <a:ln w="9525" cap="flat" cmpd="sng">
            <a:solidFill>
              <a:srgbClr val="1C8C7F"/>
            </a:solidFill>
            <a:prstDash val="solid"/>
            <a:round/>
            <a:headEnd type="none" w="sm" len="sm"/>
            <a:tailEnd type="none" w="sm" len="sm"/>
          </a:ln>
        </p:spPr>
      </p:cxnSp>
      <p:cxnSp>
        <p:nvCxnSpPr>
          <p:cNvPr id="268" name="Google Shape;268;g1e04fbac8dc_0_14"/>
          <p:cNvCxnSpPr>
            <a:endCxn id="263" idx="1"/>
          </p:cNvCxnSpPr>
          <p:nvPr/>
        </p:nvCxnSpPr>
        <p:spPr>
          <a:xfrm>
            <a:off x="8370930" y="3790764"/>
            <a:ext cx="2697300" cy="648900"/>
          </a:xfrm>
          <a:prstGeom prst="straightConnector1">
            <a:avLst/>
          </a:prstGeom>
          <a:noFill/>
          <a:ln w="9525" cap="flat" cmpd="sng">
            <a:solidFill>
              <a:srgbClr val="1C8C7F"/>
            </a:solidFill>
            <a:prstDash val="solid"/>
            <a:round/>
            <a:headEnd type="none" w="sm" len="sm"/>
            <a:tailEnd type="none" w="sm" len="sm"/>
          </a:ln>
        </p:spPr>
      </p:cxnSp>
      <p:cxnSp>
        <p:nvCxnSpPr>
          <p:cNvPr id="269" name="Google Shape;269;g1e04fbac8dc_0_14"/>
          <p:cNvCxnSpPr>
            <a:endCxn id="263" idx="2"/>
          </p:cNvCxnSpPr>
          <p:nvPr/>
        </p:nvCxnSpPr>
        <p:spPr>
          <a:xfrm>
            <a:off x="8373344" y="3795825"/>
            <a:ext cx="1191900" cy="2297100"/>
          </a:xfrm>
          <a:prstGeom prst="straightConnector1">
            <a:avLst/>
          </a:prstGeom>
          <a:noFill/>
          <a:ln w="9525" cap="flat" cmpd="sng">
            <a:solidFill>
              <a:srgbClr val="1C8C7F"/>
            </a:solidFill>
            <a:prstDash val="solid"/>
            <a:round/>
            <a:headEnd type="none" w="sm" len="sm"/>
            <a:tailEnd type="none" w="sm" len="sm"/>
          </a:ln>
        </p:spPr>
      </p:cxnSp>
      <p:cxnSp>
        <p:nvCxnSpPr>
          <p:cNvPr id="270" name="Google Shape;270;g1e04fbac8dc_0_14"/>
          <p:cNvCxnSpPr>
            <a:endCxn id="263" idx="3"/>
          </p:cNvCxnSpPr>
          <p:nvPr/>
        </p:nvCxnSpPr>
        <p:spPr>
          <a:xfrm flipH="1">
            <a:off x="7154688" y="3780525"/>
            <a:ext cx="1218900" cy="2312400"/>
          </a:xfrm>
          <a:prstGeom prst="straightConnector1">
            <a:avLst/>
          </a:prstGeom>
          <a:noFill/>
          <a:ln w="9525" cap="flat" cmpd="sng">
            <a:solidFill>
              <a:srgbClr val="1C8C7F"/>
            </a:solidFill>
            <a:prstDash val="solid"/>
            <a:round/>
            <a:headEnd type="none" w="sm" len="sm"/>
            <a:tailEnd type="none" w="sm" len="sm"/>
          </a:ln>
        </p:spPr>
      </p:cxnSp>
      <p:sp>
        <p:nvSpPr>
          <p:cNvPr id="271" name="Google Shape;271;g1e04fbac8dc_0_14"/>
          <p:cNvSpPr txBox="1"/>
          <p:nvPr/>
        </p:nvSpPr>
        <p:spPr>
          <a:xfrm>
            <a:off x="5889475" y="3085563"/>
            <a:ext cx="16875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500" b="1">
                <a:latin typeface="Calibri"/>
                <a:ea typeface="Calibri"/>
                <a:cs typeface="Calibri"/>
                <a:sym typeface="Calibri"/>
              </a:rPr>
              <a:t>Saturazione del mercato nazionale</a:t>
            </a:r>
            <a:endParaRPr sz="1500" b="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500" b="1">
                <a:latin typeface="Calibri"/>
                <a:ea typeface="Calibri"/>
                <a:cs typeface="Calibri"/>
                <a:sym typeface="Calibri"/>
              </a:rPr>
              <a:t>mercato</a:t>
            </a:r>
            <a:endParaRPr sz="1500" b="1">
              <a:latin typeface="Calibri"/>
              <a:ea typeface="Calibri"/>
              <a:cs typeface="Calibri"/>
              <a:sym typeface="Calibri"/>
            </a:endParaRPr>
          </a:p>
        </p:txBody>
      </p:sp>
      <p:sp>
        <p:nvSpPr>
          <p:cNvPr id="272" name="Google Shape;272;g1e04fbac8dc_0_14"/>
          <p:cNvSpPr txBox="1"/>
          <p:nvPr/>
        </p:nvSpPr>
        <p:spPr>
          <a:xfrm>
            <a:off x="6647550" y="1944625"/>
            <a:ext cx="17952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a:latin typeface="Calibri"/>
                <a:ea typeface="Calibri"/>
                <a:cs typeface="Calibri"/>
                <a:sym typeface="Calibri"/>
              </a:rPr>
              <a:t>Affrontare i nuovi concorrenti nel settore esterno</a:t>
            </a:r>
            <a:endParaRPr sz="1500" b="1" i="0" u="none" strike="noStrike" cap="none">
              <a:solidFill>
                <a:srgbClr val="000000"/>
              </a:solidFill>
              <a:latin typeface="Arial"/>
              <a:ea typeface="Arial"/>
              <a:cs typeface="Arial"/>
              <a:sym typeface="Arial"/>
            </a:endParaRPr>
          </a:p>
        </p:txBody>
      </p:sp>
      <p:sp>
        <p:nvSpPr>
          <p:cNvPr id="273" name="Google Shape;273;g1e04fbac8dc_0_14"/>
          <p:cNvSpPr txBox="1"/>
          <p:nvPr/>
        </p:nvSpPr>
        <p:spPr>
          <a:xfrm>
            <a:off x="6092200" y="4366050"/>
            <a:ext cx="17952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a:latin typeface="Calibri"/>
                <a:ea typeface="Calibri"/>
                <a:cs typeface="Calibri"/>
                <a:sym typeface="Calibri"/>
              </a:rPr>
              <a:t>Cercare mercati meno competitivi</a:t>
            </a:r>
            <a:endParaRPr sz="1500" b="1" i="0" u="none" strike="noStrike" cap="none">
              <a:solidFill>
                <a:srgbClr val="000000"/>
              </a:solidFill>
              <a:latin typeface="Arial"/>
              <a:ea typeface="Arial"/>
              <a:cs typeface="Arial"/>
              <a:sym typeface="Arial"/>
            </a:endParaRPr>
          </a:p>
        </p:txBody>
      </p:sp>
      <p:sp>
        <p:nvSpPr>
          <p:cNvPr id="274" name="Google Shape;274;g1e04fbac8dc_0_14"/>
          <p:cNvSpPr txBox="1"/>
          <p:nvPr/>
        </p:nvSpPr>
        <p:spPr>
          <a:xfrm>
            <a:off x="7247800" y="5072600"/>
            <a:ext cx="1795200" cy="877200"/>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1500"/>
              <a:buFont typeface="Arial"/>
              <a:buNone/>
            </a:pPr>
            <a:r>
              <a:rPr lang="en-GB" sz="1500" b="1">
                <a:latin typeface="Calibri"/>
                <a:ea typeface="Calibri"/>
                <a:cs typeface="Calibri"/>
                <a:sym typeface="Calibri"/>
              </a:rPr>
              <a:t>Incentivi e deficit commerciali</a:t>
            </a:r>
            <a:endParaRPr sz="1500" b="1" i="0" u="none" strike="noStrike" cap="none">
              <a:solidFill>
                <a:srgbClr val="000000"/>
              </a:solidFill>
              <a:latin typeface="Arial"/>
              <a:ea typeface="Arial"/>
              <a:cs typeface="Arial"/>
              <a:sym typeface="Arial"/>
            </a:endParaRPr>
          </a:p>
        </p:txBody>
      </p:sp>
      <p:sp>
        <p:nvSpPr>
          <p:cNvPr id="275" name="Google Shape;275;g1e04fbac8dc_0_14"/>
          <p:cNvSpPr txBox="1"/>
          <p:nvPr/>
        </p:nvSpPr>
        <p:spPr>
          <a:xfrm>
            <a:off x="8890850" y="4481400"/>
            <a:ext cx="17952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a:latin typeface="Calibri"/>
                <a:ea typeface="Calibri"/>
                <a:cs typeface="Calibri"/>
                <a:sym typeface="Calibri"/>
              </a:rPr>
              <a:t>Vantaggi in termini di costi salariali</a:t>
            </a:r>
            <a:endParaRPr sz="1500" b="1" i="0" u="none" strike="noStrike" cap="none">
              <a:solidFill>
                <a:srgbClr val="000000"/>
              </a:solidFill>
              <a:latin typeface="Arial"/>
              <a:ea typeface="Arial"/>
              <a:cs typeface="Arial"/>
              <a:sym typeface="Arial"/>
            </a:endParaRPr>
          </a:p>
        </p:txBody>
      </p:sp>
      <p:sp>
        <p:nvSpPr>
          <p:cNvPr id="276" name="Google Shape;276;g1e04fbac8dc_0_14"/>
          <p:cNvSpPr txBox="1"/>
          <p:nvPr/>
        </p:nvSpPr>
        <p:spPr>
          <a:xfrm>
            <a:off x="9043000" y="3200925"/>
            <a:ext cx="17952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a:latin typeface="Calibri"/>
                <a:ea typeface="Calibri"/>
                <a:cs typeface="Calibri"/>
                <a:sym typeface="Calibri"/>
              </a:rPr>
              <a:t>Sfruttando la produzione inattiva</a:t>
            </a:r>
            <a:endParaRPr sz="1500" b="1" i="0" u="none" strike="noStrike" cap="none">
              <a:solidFill>
                <a:srgbClr val="000000"/>
              </a:solidFill>
              <a:latin typeface="Arial"/>
              <a:ea typeface="Arial"/>
              <a:cs typeface="Arial"/>
              <a:sym typeface="Arial"/>
            </a:endParaRPr>
          </a:p>
        </p:txBody>
      </p:sp>
      <p:sp>
        <p:nvSpPr>
          <p:cNvPr id="277" name="Google Shape;277;g1e04fbac8dc_0_14"/>
          <p:cNvSpPr txBox="1"/>
          <p:nvPr/>
        </p:nvSpPr>
        <p:spPr>
          <a:xfrm>
            <a:off x="8359950" y="2060125"/>
            <a:ext cx="17952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a:latin typeface="Calibri"/>
                <a:ea typeface="Calibri"/>
                <a:cs typeface="Calibri"/>
                <a:sym typeface="Calibri"/>
              </a:rPr>
              <a:t>Vocazione gestione internazionale</a:t>
            </a:r>
            <a:endParaRPr sz="1500" b="1" i="0" u="none" strike="noStrike" cap="none">
              <a:solidFill>
                <a:srgbClr val="000000"/>
              </a:solidFill>
              <a:latin typeface="Arial"/>
              <a:ea typeface="Arial"/>
              <a:cs typeface="Arial"/>
              <a:sym typeface="Arial"/>
            </a:endParaRPr>
          </a:p>
        </p:txBody>
      </p:sp>
      <p:sp>
        <p:nvSpPr>
          <p:cNvPr id="278" name="Google Shape;278;g1e04fbac8dc_0_14"/>
          <p:cNvSpPr txBox="1"/>
          <p:nvPr/>
        </p:nvSpPr>
        <p:spPr>
          <a:xfrm>
            <a:off x="975250" y="1727925"/>
            <a:ext cx="4537800" cy="3786600"/>
          </a:xfrm>
          <a:prstGeom prst="rect">
            <a:avLst/>
          </a:prstGeom>
          <a:noFill/>
          <a:ln w="1905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800" b="1">
                <a:latin typeface="Calibri"/>
                <a:ea typeface="Calibri"/>
                <a:cs typeface="Calibri"/>
                <a:sym typeface="Calibri"/>
              </a:rPr>
              <a:t>Perché le imprese si internazionalizzano?</a:t>
            </a:r>
            <a:endParaRPr sz="1800" b="1">
              <a:latin typeface="Calibri"/>
              <a:ea typeface="Calibri"/>
              <a:cs typeface="Calibri"/>
              <a:sym typeface="Calibri"/>
            </a:endParaRPr>
          </a:p>
          <a:p>
            <a:pPr marL="0" marR="0" lvl="0" indent="0" algn="just" rtl="0">
              <a:lnSpc>
                <a:spcPct val="100000"/>
              </a:lnSpc>
              <a:spcBef>
                <a:spcPts val="0"/>
              </a:spcBef>
              <a:spcAft>
                <a:spcPts val="0"/>
              </a:spcAft>
              <a:buNone/>
            </a:pPr>
            <a:endParaRPr sz="1800" b="1">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Per diversificarsi dai rischi e dalle incertezze del ciclo economico nazionale.</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Per sfruttare il crescente mercato mondiale di beni e servizi.</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Per rispondere alla concorrenza estera.</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Per ridurre i costi.</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Per superare le barriere all'ingresso nei mercati esteri.</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Per sfruttare le competenze tecnologiche producendo direttamente i beni.</a:t>
            </a:r>
            <a:endParaRPr sz="1800">
              <a:latin typeface="Calibri"/>
              <a:ea typeface="Calibri"/>
              <a:cs typeface="Calibri"/>
              <a:sym typeface="Calibri"/>
            </a:endParaRPr>
          </a:p>
          <a:p>
            <a:pPr marL="0" marR="0" lvl="0" indent="0" algn="just" rtl="0">
              <a:lnSpc>
                <a:spcPct val="100000"/>
              </a:lnSpc>
              <a:spcBef>
                <a:spcPts val="0"/>
              </a:spcBef>
              <a:spcAft>
                <a:spcPts val="0"/>
              </a:spcAft>
              <a:buNone/>
            </a:pPr>
            <a:endParaRPr sz="1800" b="1">
              <a:latin typeface="Calibri"/>
              <a:ea typeface="Calibri"/>
              <a:cs typeface="Calibri"/>
              <a:sym typeface="Calibri"/>
            </a:endParaRPr>
          </a:p>
        </p:txBody>
      </p:sp>
      <p:sp>
        <p:nvSpPr>
          <p:cNvPr id="279" name="Google Shape;279;g1e04fbac8dc_0_14"/>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g1e04fbac8dc_0_31"/>
          <p:cNvSpPr/>
          <p:nvPr/>
        </p:nvSpPr>
        <p:spPr>
          <a:xfrm>
            <a:off x="850799" y="1004600"/>
            <a:ext cx="9823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Sezione 4: Vantaggi e svantaggi dell'internazionalizzazione delle imprese</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285" name="Google Shape;285;g1e04fbac8dc_0_31"/>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86" name="Google Shape;286;g1e04fbac8dc_0_31"/>
          <p:cNvSpPr txBox="1"/>
          <p:nvPr/>
        </p:nvSpPr>
        <p:spPr>
          <a:xfrm>
            <a:off x="3693675" y="1939575"/>
            <a:ext cx="7939800" cy="39651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Diversificazione dei rischi commerciali.</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Maggiori vendite equivalgono a un maggiore fatturato e a un maggiore profitto netto d'impresa.</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Utilizzo di economie di scala e conseguente riduzione dei costi unitari di produzione.</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Apprendimento di nuovi mercati e individuazione di nuove opportunità.</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Maggiore durata del prodotto.</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Riconoscimento del marchio e condensazione del prestigio per l'azienda, il suo management, il personale e gli investitori.</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Posizionamento rispetto alla concorrenza.</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Rivitalizzazione economica dell'area di influenza dell'azienda.</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Riconoscimento del marchio nei mercati in cui il prodotto penetra con successo.</a:t>
            </a:r>
            <a:endParaRPr sz="1700">
              <a:latin typeface="Calibri"/>
              <a:ea typeface="Calibri"/>
              <a:cs typeface="Calibri"/>
              <a:sym typeface="Calibri"/>
            </a:endParaRPr>
          </a:p>
          <a:p>
            <a:pPr marL="0" marR="0" lvl="0" indent="0" algn="just" rtl="0">
              <a:lnSpc>
                <a:spcPct val="115000"/>
              </a:lnSpc>
              <a:spcBef>
                <a:spcPts val="0"/>
              </a:spcBef>
              <a:spcAft>
                <a:spcPts val="0"/>
              </a:spcAft>
              <a:buNone/>
            </a:pPr>
            <a:endParaRPr sz="1700">
              <a:latin typeface="Calibri"/>
              <a:ea typeface="Calibri"/>
              <a:cs typeface="Calibri"/>
              <a:sym typeface="Calibri"/>
            </a:endParaRPr>
          </a:p>
        </p:txBody>
      </p:sp>
      <p:sp>
        <p:nvSpPr>
          <p:cNvPr id="287" name="Google Shape;287;g1e04fbac8dc_0_31"/>
          <p:cNvSpPr/>
          <p:nvPr/>
        </p:nvSpPr>
        <p:spPr>
          <a:xfrm rot="5400000">
            <a:off x="591375" y="2190538"/>
            <a:ext cx="2795700" cy="2861400"/>
          </a:xfrm>
          <a:prstGeom prst="hexagon">
            <a:avLst>
              <a:gd name="adj" fmla="val 25000"/>
              <a:gd name="vf" fmla="val 115470"/>
            </a:avLst>
          </a:prstGeom>
          <a:solidFill>
            <a:srgbClr val="D0E0E3"/>
          </a:solidFill>
          <a:ln w="28575"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1e04fbac8dc_0_31"/>
          <p:cNvSpPr txBox="1"/>
          <p:nvPr/>
        </p:nvSpPr>
        <p:spPr>
          <a:xfrm>
            <a:off x="857947" y="2946059"/>
            <a:ext cx="22626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2000" b="1">
                <a:latin typeface="Calibri"/>
                <a:ea typeface="Calibri"/>
                <a:cs typeface="Calibri"/>
                <a:sym typeface="Calibri"/>
              </a:rPr>
              <a:t>Vantaggi</a:t>
            </a:r>
            <a:endParaRPr sz="1700" b="1" i="0" u="none" strike="noStrike" cap="none">
              <a:solidFill>
                <a:srgbClr val="000000"/>
              </a:solidFill>
              <a:latin typeface="Arial"/>
              <a:ea typeface="Arial"/>
              <a:cs typeface="Arial"/>
              <a:sym typeface="Arial"/>
            </a:endParaRPr>
          </a:p>
        </p:txBody>
      </p:sp>
      <p:pic>
        <p:nvPicPr>
          <p:cNvPr id="289" name="Google Shape;289;g1e04fbac8dc_0_31"/>
          <p:cNvPicPr preferRelativeResize="0"/>
          <p:nvPr/>
        </p:nvPicPr>
        <p:blipFill rotWithShape="1">
          <a:blip r:embed="rId4">
            <a:alphaModFix/>
          </a:blip>
          <a:srcRect/>
          <a:stretch/>
        </p:blipFill>
        <p:spPr>
          <a:xfrm>
            <a:off x="1146263" y="3438638"/>
            <a:ext cx="1685925" cy="1057275"/>
          </a:xfrm>
          <a:prstGeom prst="rect">
            <a:avLst/>
          </a:prstGeom>
          <a:noFill/>
          <a:ln>
            <a:noFill/>
          </a:ln>
        </p:spPr>
      </p:pic>
      <p:sp>
        <p:nvSpPr>
          <p:cNvPr id="290" name="Google Shape;290;g1e04fbac8dc_0_31"/>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g2032f37d30e_0_126"/>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96" name="Google Shape;296;g2032f37d30e_0_126"/>
          <p:cNvSpPr txBox="1"/>
          <p:nvPr/>
        </p:nvSpPr>
        <p:spPr>
          <a:xfrm>
            <a:off x="3665775" y="2048250"/>
            <a:ext cx="7216800" cy="33633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Culture, abitudini di consumo e lingue diverse richiedono la modifica del prodotto.</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Logistica di trasporto e distribuzione più complessa.</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Assunzione di nuovo personale formato al commercio estero e servizi in outsourcing.</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Adattamento del prodotto in base alle normative.</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Costi per ricerche di mercato, viaggi, fiere, promozione e pubblicità dei prodotti sui mercati esteri, ecc.</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Aumento delle formalità amministrative.</a:t>
            </a:r>
            <a:endParaRPr sz="1700">
              <a:latin typeface="Calibri"/>
              <a:ea typeface="Calibri"/>
              <a:cs typeface="Calibri"/>
              <a:sym typeface="Calibri"/>
            </a:endParaRPr>
          </a:p>
          <a:p>
            <a:pPr marL="457200" marR="0" lvl="0" indent="-336550" algn="just" rtl="0">
              <a:lnSpc>
                <a:spcPct val="115000"/>
              </a:lnSpc>
              <a:spcBef>
                <a:spcPts val="0"/>
              </a:spcBef>
              <a:spcAft>
                <a:spcPts val="0"/>
              </a:spcAft>
              <a:buSzPts val="1700"/>
              <a:buFont typeface="Calibri"/>
              <a:buChar char="●"/>
            </a:pPr>
            <a:r>
              <a:rPr lang="en-GB" sz="1700">
                <a:latin typeface="Calibri"/>
                <a:ea typeface="Calibri"/>
                <a:cs typeface="Calibri"/>
                <a:sym typeface="Calibri"/>
              </a:rPr>
              <a:t>Assunzione di rischi politici e socio-economici.</a:t>
            </a:r>
            <a:endParaRPr sz="1700">
              <a:latin typeface="Calibri"/>
              <a:ea typeface="Calibri"/>
              <a:cs typeface="Calibri"/>
              <a:sym typeface="Calibri"/>
            </a:endParaRPr>
          </a:p>
          <a:p>
            <a:pPr marL="0" marR="0" lvl="0" indent="0" algn="just" rtl="0">
              <a:lnSpc>
                <a:spcPct val="115000"/>
              </a:lnSpc>
              <a:spcBef>
                <a:spcPts val="0"/>
              </a:spcBef>
              <a:spcAft>
                <a:spcPts val="0"/>
              </a:spcAft>
              <a:buNone/>
            </a:pPr>
            <a:endParaRPr sz="1700">
              <a:latin typeface="Calibri"/>
              <a:ea typeface="Calibri"/>
              <a:cs typeface="Calibri"/>
              <a:sym typeface="Calibri"/>
            </a:endParaRPr>
          </a:p>
        </p:txBody>
      </p:sp>
      <p:sp>
        <p:nvSpPr>
          <p:cNvPr id="297" name="Google Shape;297;g2032f37d30e_0_126"/>
          <p:cNvSpPr/>
          <p:nvPr/>
        </p:nvSpPr>
        <p:spPr>
          <a:xfrm rot="5400000">
            <a:off x="668925" y="2024263"/>
            <a:ext cx="2795700" cy="2861400"/>
          </a:xfrm>
          <a:prstGeom prst="hexagon">
            <a:avLst>
              <a:gd name="adj" fmla="val 25000"/>
              <a:gd name="vf" fmla="val 115470"/>
            </a:avLst>
          </a:prstGeom>
          <a:solidFill>
            <a:srgbClr val="D0E0E3"/>
          </a:solidFill>
          <a:ln w="28575"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2032f37d30e_0_126"/>
          <p:cNvSpPr txBox="1"/>
          <p:nvPr/>
        </p:nvSpPr>
        <p:spPr>
          <a:xfrm>
            <a:off x="935485" y="2779784"/>
            <a:ext cx="22626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2000" b="1">
                <a:latin typeface="Calibri"/>
                <a:ea typeface="Calibri"/>
                <a:cs typeface="Calibri"/>
                <a:sym typeface="Calibri"/>
              </a:rPr>
              <a:t>Svantaggi</a:t>
            </a:r>
            <a:endParaRPr sz="1700" b="1" i="0" u="none" strike="noStrike" cap="none">
              <a:solidFill>
                <a:srgbClr val="000000"/>
              </a:solidFill>
              <a:latin typeface="Arial"/>
              <a:ea typeface="Arial"/>
              <a:cs typeface="Arial"/>
              <a:sym typeface="Arial"/>
            </a:endParaRPr>
          </a:p>
        </p:txBody>
      </p:sp>
      <p:pic>
        <p:nvPicPr>
          <p:cNvPr id="299" name="Google Shape;299;g2032f37d30e_0_126"/>
          <p:cNvPicPr preferRelativeResize="0"/>
          <p:nvPr/>
        </p:nvPicPr>
        <p:blipFill rotWithShape="1">
          <a:blip r:embed="rId4">
            <a:alphaModFix/>
          </a:blip>
          <a:srcRect/>
          <a:stretch/>
        </p:blipFill>
        <p:spPr>
          <a:xfrm>
            <a:off x="1334011" y="3270986"/>
            <a:ext cx="1465523" cy="1270650"/>
          </a:xfrm>
          <a:prstGeom prst="rect">
            <a:avLst/>
          </a:prstGeom>
          <a:noFill/>
          <a:ln>
            <a:noFill/>
          </a:ln>
        </p:spPr>
      </p:pic>
      <p:sp>
        <p:nvSpPr>
          <p:cNvPr id="300" name="Google Shape;300;g2032f37d30e_0_126"/>
          <p:cNvSpPr/>
          <p:nvPr/>
        </p:nvSpPr>
        <p:spPr>
          <a:xfrm>
            <a:off x="850799" y="1004600"/>
            <a:ext cx="98235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Sezione 4: Vantaggi e svantaggi dell'internazionalizzazione delle imprese</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301" name="Google Shape;301;g2032f37d30e_0_126"/>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Google Shape;306;g204863c8411_0_24"/>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Sezione 5: Processo di internazionalizzazione</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307" name="Google Shape;307;g204863c8411_0_2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08" name="Google Shape;308;g204863c8411_0_24"/>
          <p:cNvSpPr txBox="1"/>
          <p:nvPr/>
        </p:nvSpPr>
        <p:spPr>
          <a:xfrm>
            <a:off x="4365775" y="1897500"/>
            <a:ext cx="6870600" cy="4109700"/>
          </a:xfrm>
          <a:prstGeom prst="rect">
            <a:avLst/>
          </a:prstGeom>
          <a:solidFill>
            <a:srgbClr val="F4CCCC"/>
          </a:solid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Inizialmente, l'impresa potrebbe concedere in licenza brevetti, marchi o tecnologie a un'azienda straniera in cambio di un compenso o di una royalty.</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L'impresa intravede un potenziale di vendite aggiuntive attraverso l'esportazione e si avvale di un agente o distributore locale per entrare in un mercato estero.</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L'impresa può utilizzare l'esportazione per la produzione eccedente e potrebbe non avere un impegno a lungo termine verso il mercato internazionale.</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Quando le esportazioni diventano più importanti, l'azienda può aprire un ufficio per il suo rappresentante o una filiale di vendita.</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L'azienda potrebbe avviare operazioni di imballaggio e/o assemblaggio a livello locale.</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Infine, l'azienda creerà una filiale interamente controllata (FDI).</a:t>
            </a:r>
            <a:endParaRPr sz="1700">
              <a:latin typeface="Calibri"/>
              <a:ea typeface="Calibri"/>
              <a:cs typeface="Calibri"/>
              <a:sym typeface="Calibri"/>
            </a:endParaRPr>
          </a:p>
          <a:p>
            <a:pPr marL="0" marR="0" lvl="0" indent="0" algn="just" rtl="0">
              <a:lnSpc>
                <a:spcPct val="100000"/>
              </a:lnSpc>
              <a:spcBef>
                <a:spcPts val="0"/>
              </a:spcBef>
              <a:spcAft>
                <a:spcPts val="0"/>
              </a:spcAft>
              <a:buNone/>
            </a:pPr>
            <a:endParaRPr sz="1700" b="1">
              <a:latin typeface="Calibri"/>
              <a:ea typeface="Calibri"/>
              <a:cs typeface="Calibri"/>
              <a:sym typeface="Calibri"/>
            </a:endParaRPr>
          </a:p>
        </p:txBody>
      </p:sp>
      <p:pic>
        <p:nvPicPr>
          <p:cNvPr id="309" name="Google Shape;309;g204863c8411_0_24"/>
          <p:cNvPicPr preferRelativeResize="0"/>
          <p:nvPr/>
        </p:nvPicPr>
        <p:blipFill rotWithShape="1">
          <a:blip r:embed="rId4">
            <a:alphaModFix/>
          </a:blip>
          <a:srcRect/>
          <a:stretch/>
        </p:blipFill>
        <p:spPr>
          <a:xfrm>
            <a:off x="1644161" y="1460600"/>
            <a:ext cx="2383664" cy="3724475"/>
          </a:xfrm>
          <a:prstGeom prst="rect">
            <a:avLst/>
          </a:prstGeom>
          <a:noFill/>
          <a:ln>
            <a:noFill/>
          </a:ln>
        </p:spPr>
      </p:pic>
      <p:sp>
        <p:nvSpPr>
          <p:cNvPr id="310" name="Google Shape;310;g204863c8411_0_24"/>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g1e04fbac8dc_0_43"/>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Sezione 6: Fasi dell'internazionalizzazione delle imprese</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316" name="Google Shape;316;g1e04fbac8dc_0_43"/>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17" name="Google Shape;317;g1e04fbac8dc_0_43"/>
          <p:cNvSpPr txBox="1"/>
          <p:nvPr/>
        </p:nvSpPr>
        <p:spPr>
          <a:xfrm>
            <a:off x="1357950" y="1897200"/>
            <a:ext cx="8905200" cy="1954800"/>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GB" sz="1900" b="1">
                <a:solidFill>
                  <a:srgbClr val="C00000"/>
                </a:solidFill>
                <a:latin typeface="Calibri"/>
                <a:ea typeface="Calibri"/>
                <a:cs typeface="Calibri"/>
                <a:sym typeface="Calibri"/>
              </a:rPr>
              <a:t>Fase</a:t>
            </a:r>
            <a:r>
              <a:rPr lang="en-GB" sz="1900" b="1" i="0" u="none" strike="noStrike" cap="none">
                <a:solidFill>
                  <a:srgbClr val="C00000"/>
                </a:solidFill>
                <a:latin typeface="Calibri"/>
                <a:ea typeface="Calibri"/>
                <a:cs typeface="Calibri"/>
                <a:sym typeface="Calibri"/>
              </a:rPr>
              <a:t> 1</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L'azienda adotta un atteggiamento passivo e riceve ordini dall'estero. </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Esegue esportazioni sporadiche, non deliberatamente ricercate, ma incoraggiate da agenti esterni e da pochi clienti. </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Non segue una strategia commerciale precedentemente implementata. </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Scarsi o nulli investimenti da parte dell'azienda.</a:t>
            </a:r>
            <a:endParaRPr sz="1700">
              <a:latin typeface="Calibri"/>
              <a:ea typeface="Calibri"/>
              <a:cs typeface="Calibri"/>
              <a:sym typeface="Calibri"/>
            </a:endParaRPr>
          </a:p>
          <a:p>
            <a:pPr marL="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318" name="Google Shape;318;g1e04fbac8dc_0_43"/>
          <p:cNvSpPr txBox="1"/>
          <p:nvPr/>
        </p:nvSpPr>
        <p:spPr>
          <a:xfrm>
            <a:off x="1357950" y="3893275"/>
            <a:ext cx="8905200" cy="1693200"/>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GB" sz="1900" b="1">
                <a:solidFill>
                  <a:srgbClr val="C00000"/>
                </a:solidFill>
                <a:latin typeface="Calibri"/>
                <a:ea typeface="Calibri"/>
                <a:cs typeface="Calibri"/>
                <a:sym typeface="Calibri"/>
              </a:rPr>
              <a:t>Fase</a:t>
            </a:r>
            <a:r>
              <a:rPr lang="en-GB" sz="1900" b="1" i="0" u="none" strike="noStrike" cap="none">
                <a:solidFill>
                  <a:srgbClr val="C00000"/>
                </a:solidFill>
                <a:latin typeface="Calibri"/>
                <a:ea typeface="Calibri"/>
                <a:cs typeface="Calibri"/>
                <a:sym typeface="Calibri"/>
              </a:rPr>
              <a:t> 2</a:t>
            </a:r>
            <a:endParaRPr sz="1900" b="1" i="0" u="none" strike="noStrike" cap="none">
              <a:solidFill>
                <a:srgbClr val="C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L'azienda adotta un atteggiamento attivo nella ricerca di partner commerciali e clienti nei mercati esteri. </a:t>
            </a:r>
            <a:endParaRPr sz="1700">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L'azienda esporta regolarmente attraverso importatori-distributori locali, rivenditori o piccoli grossisti nei Paesi di destinazione. </a:t>
            </a:r>
            <a:endParaRPr sz="1700">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Investimento minimo da parte dell'azienda nella promozione del commercio estero.</a:t>
            </a:r>
            <a:endParaRPr sz="1700">
              <a:latin typeface="Calibri"/>
              <a:ea typeface="Calibri"/>
              <a:cs typeface="Calibri"/>
              <a:sym typeface="Calibri"/>
            </a:endParaRPr>
          </a:p>
        </p:txBody>
      </p:sp>
      <p:sp>
        <p:nvSpPr>
          <p:cNvPr id="319" name="Google Shape;319;g1e04fbac8dc_0_43"/>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g2032f37d30e_0_139"/>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Sezione 6: Fasi dell'internazionalizzazione delle imprese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325" name="Google Shape;325;g2032f37d30e_0_139"/>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26" name="Google Shape;326;g2032f37d30e_0_139"/>
          <p:cNvSpPr txBox="1"/>
          <p:nvPr/>
        </p:nvSpPr>
        <p:spPr>
          <a:xfrm>
            <a:off x="1064700" y="1727275"/>
            <a:ext cx="9705600" cy="2216400"/>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GB" sz="1900" b="1">
                <a:solidFill>
                  <a:srgbClr val="C00000"/>
                </a:solidFill>
                <a:latin typeface="Calibri"/>
                <a:ea typeface="Calibri"/>
                <a:cs typeface="Calibri"/>
                <a:sym typeface="Calibri"/>
              </a:rPr>
              <a:t>Fase</a:t>
            </a:r>
            <a:r>
              <a:rPr lang="en-GB" sz="1900" b="1" i="0" u="none" strike="noStrike" cap="none">
                <a:solidFill>
                  <a:srgbClr val="C00000"/>
                </a:solidFill>
                <a:latin typeface="Calibri"/>
                <a:ea typeface="Calibri"/>
                <a:cs typeface="Calibri"/>
                <a:sym typeface="Calibri"/>
              </a:rPr>
              <a:t> 3</a:t>
            </a:r>
            <a:endParaRPr sz="1900" b="1" i="0" u="none" strike="noStrike" cap="none">
              <a:solidFill>
                <a:srgbClr val="C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L'azienda consolida le proprie vendite nei mercati internazionali in cui opera. </a:t>
            </a:r>
            <a:endParaRPr sz="1700">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Le esportazioni sono regolari e fanno parte della strategia aziendale, contribuendo in modo significativo al fatturato dell'impresa. </a:t>
            </a:r>
            <a:endParaRPr sz="1700">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L'azienda investe molto in viaggi di prospezione, ha un proprio dipartimento di commercio estero e un proprio piano di vendita e marketing. </a:t>
            </a:r>
            <a:endParaRPr sz="1700">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Dispone di personale proprio sui mercati esteri o di diversi agenti, distributori-importatori che promuovono l'attività.</a:t>
            </a:r>
            <a:endParaRPr sz="1700">
              <a:latin typeface="Calibri"/>
              <a:ea typeface="Calibri"/>
              <a:cs typeface="Calibri"/>
              <a:sym typeface="Calibri"/>
            </a:endParaRPr>
          </a:p>
        </p:txBody>
      </p:sp>
      <p:sp>
        <p:nvSpPr>
          <p:cNvPr id="327" name="Google Shape;327;g2032f37d30e_0_139"/>
          <p:cNvSpPr txBox="1"/>
          <p:nvPr/>
        </p:nvSpPr>
        <p:spPr>
          <a:xfrm>
            <a:off x="1064700" y="4210350"/>
            <a:ext cx="9705600" cy="1431600"/>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GB" sz="1900" b="1">
                <a:solidFill>
                  <a:srgbClr val="C00000"/>
                </a:solidFill>
                <a:latin typeface="Calibri"/>
                <a:ea typeface="Calibri"/>
                <a:cs typeface="Calibri"/>
                <a:sym typeface="Calibri"/>
              </a:rPr>
              <a:t>Fase</a:t>
            </a:r>
            <a:r>
              <a:rPr lang="en-GB" sz="1900" b="1" i="0" u="none" strike="noStrike" cap="none">
                <a:solidFill>
                  <a:srgbClr val="C00000"/>
                </a:solidFill>
                <a:latin typeface="Calibri"/>
                <a:ea typeface="Calibri"/>
                <a:cs typeface="Calibri"/>
                <a:sym typeface="Calibri"/>
              </a:rPr>
              <a:t> 4</a:t>
            </a:r>
            <a:endParaRPr sz="1900" b="1" i="0" u="none" strike="noStrike" cap="none">
              <a:solidFill>
                <a:srgbClr val="C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L'azienda dispone di proprie filiali, succursali, stabilimenti permanenti, magazzini, ecc. nei Paesi di destinazione, sviluppando le proprie attività commerciali e di marketing. </a:t>
            </a:r>
            <a:endParaRPr sz="1700">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L'azienda investe risorse economiche significative in infrastrutture e personale nei Paesi di destinazione. La presenza dell'azienda all'estero è significativa e duratura.</a:t>
            </a:r>
            <a:endParaRPr sz="1700">
              <a:latin typeface="Calibri"/>
              <a:ea typeface="Calibri"/>
              <a:cs typeface="Calibri"/>
              <a:sym typeface="Calibri"/>
            </a:endParaRPr>
          </a:p>
        </p:txBody>
      </p:sp>
      <p:sp>
        <p:nvSpPr>
          <p:cNvPr id="328" name="Google Shape;328;g2032f37d30e_0_139"/>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g2032f37d30e_0_147"/>
          <p:cNvSpPr/>
          <p:nvPr/>
        </p:nvSpPr>
        <p:spPr>
          <a:xfrm>
            <a:off x="8335575" y="2366750"/>
            <a:ext cx="2630700" cy="2295000"/>
          </a:xfrm>
          <a:prstGeom prst="rect">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2032f37d30e_0_147"/>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Sezione 6: Fasi dell'internazionalizzazione delle imprese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335" name="Google Shape;335;g2032f37d30e_0_147"/>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36" name="Google Shape;336;g2032f37d30e_0_147"/>
          <p:cNvSpPr txBox="1"/>
          <p:nvPr/>
        </p:nvSpPr>
        <p:spPr>
          <a:xfrm>
            <a:off x="1130725" y="2129000"/>
            <a:ext cx="6427200" cy="2770500"/>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GB" sz="1900" b="1">
                <a:solidFill>
                  <a:srgbClr val="C00000"/>
                </a:solidFill>
                <a:latin typeface="Calibri"/>
                <a:ea typeface="Calibri"/>
                <a:cs typeface="Calibri"/>
                <a:sym typeface="Calibri"/>
              </a:rPr>
              <a:t>F</a:t>
            </a:r>
            <a:r>
              <a:rPr lang="en-GB" sz="1900" b="1" i="0" u="none" strike="noStrike" cap="none">
                <a:solidFill>
                  <a:srgbClr val="C00000"/>
                </a:solidFill>
                <a:latin typeface="Calibri"/>
                <a:ea typeface="Calibri"/>
                <a:cs typeface="Calibri"/>
                <a:sym typeface="Calibri"/>
              </a:rPr>
              <a:t>ase 5</a:t>
            </a:r>
            <a:endParaRPr sz="19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endParaRPr sz="1900" b="1" i="0" u="none" strike="noStrike" cap="none">
              <a:solidFill>
                <a:srgbClr val="C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In questa fase, che rappresenta il livello più alto di internazionalizzazione delle imprese, l'azienda dispone di un proprio centro di produzione all'estero per sfruttare le economie di scala, la manodopera a basso costo e/o qualificata e altri vantaggi della delocalizzazione industriale. </a:t>
            </a:r>
            <a:endParaRPr sz="1700">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Lo scopo è adattarsi al mercato locale, risparmiare sui costi di produzione e di trasporto, obiettivi strategici, ecc. L'investimento richiesto è elevato e costante.</a:t>
            </a:r>
            <a:endParaRPr sz="1700">
              <a:latin typeface="Calibri"/>
              <a:ea typeface="Calibri"/>
              <a:cs typeface="Calibri"/>
              <a:sym typeface="Calibri"/>
            </a:endParaRPr>
          </a:p>
        </p:txBody>
      </p:sp>
      <p:pic>
        <p:nvPicPr>
          <p:cNvPr id="337" name="Google Shape;337;g2032f37d30e_0_147"/>
          <p:cNvPicPr preferRelativeResize="0"/>
          <p:nvPr/>
        </p:nvPicPr>
        <p:blipFill rotWithShape="1">
          <a:blip r:embed="rId4">
            <a:alphaModFix/>
          </a:blip>
          <a:srcRect/>
          <a:stretch/>
        </p:blipFill>
        <p:spPr>
          <a:xfrm>
            <a:off x="8252150" y="2443100"/>
            <a:ext cx="2714100" cy="2106025"/>
          </a:xfrm>
          <a:prstGeom prst="rect">
            <a:avLst/>
          </a:prstGeom>
          <a:noFill/>
          <a:ln>
            <a:noFill/>
          </a:ln>
        </p:spPr>
      </p:pic>
      <p:sp>
        <p:nvSpPr>
          <p:cNvPr id="338" name="Google Shape;338;g2032f37d30e_0_147"/>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g2032f37d30e_0_172"/>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Sezione 7: Valutazione interna</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344" name="Google Shape;344;g2032f37d30e_0_172"/>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45" name="Google Shape;345;g2032f37d30e_0_172"/>
          <p:cNvSpPr/>
          <p:nvPr/>
        </p:nvSpPr>
        <p:spPr>
          <a:xfrm>
            <a:off x="6158200" y="1828925"/>
            <a:ext cx="5290200" cy="4135800"/>
          </a:xfrm>
          <a:prstGeom prst="rect">
            <a:avLst/>
          </a:prstGeom>
          <a:noFill/>
          <a:ln w="19050" cap="flat" cmpd="sng">
            <a:solidFill>
              <a:srgbClr val="FAB632"/>
            </a:solidFill>
            <a:prstDash val="solid"/>
            <a:round/>
            <a:headEnd type="none" w="sm" len="sm"/>
            <a:tailEnd type="none" w="sm" len="sm"/>
          </a:ln>
        </p:spPr>
        <p:txBody>
          <a:bodyPr spcFirstLastPara="1" wrap="square" lIns="90000" tIns="45000" rIns="90000" bIns="45000" anchor="t" anchorCtr="0">
            <a:noAutofit/>
          </a:bodyPr>
          <a:lstStyle/>
          <a:p>
            <a:pPr marL="457200" marR="0" lvl="0" indent="-336550" algn="l" rtl="0">
              <a:lnSpc>
                <a:spcPct val="100000"/>
              </a:lnSpc>
              <a:spcBef>
                <a:spcPts val="0"/>
              </a:spcBef>
              <a:spcAft>
                <a:spcPts val="0"/>
              </a:spcAft>
              <a:buClr>
                <a:srgbClr val="C00000"/>
              </a:buClr>
              <a:buSzPts val="1700"/>
              <a:buFont typeface="Calibri"/>
              <a:buAutoNum type="arabicPeriod"/>
            </a:pPr>
            <a:r>
              <a:rPr lang="en-GB" sz="1700" b="1">
                <a:solidFill>
                  <a:srgbClr val="C00000"/>
                </a:solidFill>
                <a:latin typeface="Calibri"/>
                <a:ea typeface="Calibri"/>
                <a:cs typeface="Calibri"/>
                <a:sym typeface="Calibri"/>
              </a:rPr>
              <a:t>Analisi della nostra capacità produttiva </a:t>
            </a:r>
            <a:endParaRPr sz="1700" b="1">
              <a:solidFill>
                <a:srgbClr val="C00000"/>
              </a:solidFill>
              <a:latin typeface="Calibri"/>
              <a:ea typeface="Calibri"/>
              <a:cs typeface="Calibri"/>
              <a:sym typeface="Calibri"/>
            </a:endParaRPr>
          </a:p>
          <a:p>
            <a:pPr marL="0" marR="0" lvl="0" indent="0" algn="l" rtl="0">
              <a:lnSpc>
                <a:spcPct val="100000"/>
              </a:lnSpc>
              <a:spcBef>
                <a:spcPts val="0"/>
              </a:spcBef>
              <a:spcAft>
                <a:spcPts val="0"/>
              </a:spcAft>
              <a:buNone/>
            </a:pPr>
            <a:r>
              <a:rPr lang="en-GB" sz="1700">
                <a:solidFill>
                  <a:schemeClr val="dk1"/>
                </a:solidFill>
                <a:latin typeface="Calibri"/>
                <a:ea typeface="Calibri"/>
                <a:cs typeface="Calibri"/>
                <a:sym typeface="Calibri"/>
              </a:rPr>
              <a:t>Qual è la nostra produzione attuale? Quale potrebbe essere la nostra capacità produttiva massima? Dovrete prendere in considerazione i costi fissi e variabili. </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GB" sz="1700" b="1">
                <a:solidFill>
                  <a:srgbClr val="C00000"/>
                </a:solidFill>
                <a:latin typeface="Calibri"/>
                <a:ea typeface="Calibri"/>
                <a:cs typeface="Calibri"/>
                <a:sym typeface="Calibri"/>
              </a:rPr>
              <a:t>2.   Rispetto degli impegni </a:t>
            </a:r>
            <a:endParaRPr sz="1700" b="1">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GB" sz="1700">
                <a:latin typeface="Calibri"/>
                <a:ea typeface="Calibri"/>
                <a:cs typeface="Calibri"/>
                <a:sym typeface="Calibri"/>
              </a:rPr>
              <a:t>L'azienda rispetta le scadenze di produzione e di consegna dei prodotti, il periodo di produzione, il rigore nel rispetto degli impegni, la capacità di reagire agli imprevisti, lo scostamento dalle scadenze stimate ed effettive, nonché la soddisfazione dei clienti per almeno gli ultimi tre anni?</a:t>
            </a:r>
            <a:endParaRPr sz="1700">
              <a:latin typeface="Calibri"/>
              <a:ea typeface="Calibri"/>
              <a:cs typeface="Calibri"/>
              <a:sym typeface="Calibri"/>
            </a:endParaRPr>
          </a:p>
          <a:p>
            <a:pPr marL="0" marR="0" lvl="0" indent="0" algn="just" rtl="0">
              <a:lnSpc>
                <a:spcPct val="100000"/>
              </a:lnSpc>
              <a:spcBef>
                <a:spcPts val="0"/>
              </a:spcBef>
              <a:spcAft>
                <a:spcPts val="0"/>
              </a:spcAft>
              <a:buNone/>
            </a:pPr>
            <a:r>
              <a:rPr lang="en-GB" sz="1700">
                <a:latin typeface="Calibri"/>
                <a:ea typeface="Calibri"/>
                <a:cs typeface="Calibri"/>
                <a:sym typeface="Calibri"/>
              </a:rPr>
              <a:t> </a:t>
            </a:r>
            <a:endParaRPr sz="1700">
              <a:latin typeface="Calibri"/>
              <a:ea typeface="Calibri"/>
              <a:cs typeface="Calibri"/>
              <a:sym typeface="Calibri"/>
            </a:endParaRPr>
          </a:p>
          <a:p>
            <a:pPr marL="0" marR="0" lvl="0" indent="0" algn="just" rtl="0">
              <a:lnSpc>
                <a:spcPct val="100000"/>
              </a:lnSpc>
              <a:spcBef>
                <a:spcPts val="0"/>
              </a:spcBef>
              <a:spcAft>
                <a:spcPts val="0"/>
              </a:spcAft>
              <a:buNone/>
            </a:pPr>
            <a:r>
              <a:rPr lang="en-GB" sz="1700" b="1">
                <a:solidFill>
                  <a:srgbClr val="C00000"/>
                </a:solidFill>
                <a:latin typeface="Calibri"/>
                <a:ea typeface="Calibri"/>
                <a:cs typeface="Calibri"/>
                <a:sym typeface="Calibri"/>
              </a:rPr>
              <a:t>3.  Analisi del prodotto</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GB" sz="1700">
                <a:latin typeface="Calibri"/>
                <a:ea typeface="Calibri"/>
                <a:cs typeface="Calibri"/>
                <a:sym typeface="Calibri"/>
              </a:rPr>
              <a:t>Il prodotto o il servizio è di qualità minima accettabile?</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7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700" b="0" i="0" u="none" strike="noStrike" cap="none">
              <a:solidFill>
                <a:srgbClr val="000000"/>
              </a:solidFill>
              <a:latin typeface="Calibri"/>
              <a:ea typeface="Calibri"/>
              <a:cs typeface="Calibri"/>
              <a:sym typeface="Calibri"/>
            </a:endParaRPr>
          </a:p>
        </p:txBody>
      </p:sp>
      <p:sp>
        <p:nvSpPr>
          <p:cNvPr id="346" name="Google Shape;346;g2032f37d30e_0_172"/>
          <p:cNvSpPr/>
          <p:nvPr/>
        </p:nvSpPr>
        <p:spPr>
          <a:xfrm>
            <a:off x="2909575" y="1651725"/>
            <a:ext cx="3083400" cy="1796100"/>
          </a:xfrm>
          <a:prstGeom prst="cloudCallout">
            <a:avLst>
              <a:gd name="adj1" fmla="val -20833"/>
              <a:gd name="adj2" fmla="val 62500"/>
            </a:avLst>
          </a:prstGeom>
          <a:solidFill>
            <a:schemeClr val="lt2"/>
          </a:solidFill>
          <a:ln w="19050"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Cosa vogliamo ottenere con l'internazionalizzazione dell’ impresa?</a:t>
            </a:r>
            <a:endParaRPr sz="1400" b="0" i="0" u="none" strike="noStrike" cap="none">
              <a:solidFill>
                <a:srgbClr val="000000"/>
              </a:solidFill>
              <a:latin typeface="Arial"/>
              <a:ea typeface="Arial"/>
              <a:cs typeface="Arial"/>
              <a:sym typeface="Arial"/>
            </a:endParaRPr>
          </a:p>
        </p:txBody>
      </p:sp>
      <p:sp>
        <p:nvSpPr>
          <p:cNvPr id="347" name="Google Shape;347;g2032f37d30e_0_172"/>
          <p:cNvSpPr/>
          <p:nvPr/>
        </p:nvSpPr>
        <p:spPr>
          <a:xfrm>
            <a:off x="306350" y="3008263"/>
            <a:ext cx="2828700" cy="1796100"/>
          </a:xfrm>
          <a:prstGeom prst="cloudCallout">
            <a:avLst>
              <a:gd name="adj1" fmla="val -20833"/>
              <a:gd name="adj2" fmla="val 62500"/>
            </a:avLst>
          </a:prstGeom>
          <a:solidFill>
            <a:schemeClr val="lt2"/>
          </a:solidFill>
          <a:ln w="19050"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Abbiamo le competenze per avere successo all'estero?</a:t>
            </a:r>
            <a:endParaRPr sz="1400" b="0" i="0" u="none" strike="noStrike" cap="none">
              <a:solidFill>
                <a:srgbClr val="000000"/>
              </a:solidFill>
              <a:latin typeface="Arial"/>
              <a:ea typeface="Arial"/>
              <a:cs typeface="Arial"/>
              <a:sym typeface="Arial"/>
            </a:endParaRPr>
          </a:p>
        </p:txBody>
      </p:sp>
      <p:sp>
        <p:nvSpPr>
          <p:cNvPr id="348" name="Google Shape;348;g2032f37d30e_0_172"/>
          <p:cNvSpPr/>
          <p:nvPr/>
        </p:nvSpPr>
        <p:spPr>
          <a:xfrm>
            <a:off x="3037825" y="3751650"/>
            <a:ext cx="2700600" cy="1796100"/>
          </a:xfrm>
          <a:prstGeom prst="cloudCallout">
            <a:avLst>
              <a:gd name="adj1" fmla="val -20833"/>
              <a:gd name="adj2" fmla="val 62500"/>
            </a:avLst>
          </a:prstGeom>
          <a:solidFill>
            <a:schemeClr val="lt2"/>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Abbiamo le risorse tecniche e umane per gestire l'espansione?</a:t>
            </a:r>
            <a:endParaRPr sz="1400" b="0" i="0" u="none" strike="noStrike" cap="none">
              <a:solidFill>
                <a:srgbClr val="000000"/>
              </a:solidFill>
              <a:latin typeface="Arial"/>
              <a:ea typeface="Arial"/>
              <a:cs typeface="Arial"/>
              <a:sym typeface="Arial"/>
            </a:endParaRPr>
          </a:p>
        </p:txBody>
      </p:sp>
      <p:sp>
        <p:nvSpPr>
          <p:cNvPr id="349" name="Google Shape;349;g2032f37d30e_0_172"/>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sp>
        <p:nvSpPr>
          <p:cNvPr id="354" name="Google Shape;354;g2032f37d30e_0_155"/>
          <p:cNvSpPr/>
          <p:nvPr/>
        </p:nvSpPr>
        <p:spPr>
          <a:xfrm>
            <a:off x="783775" y="1934775"/>
            <a:ext cx="3107100" cy="3372900"/>
          </a:xfrm>
          <a:prstGeom prst="rect">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2032f37d30e_0_155"/>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Sezione 7: Valutazione interna</a:t>
            </a:r>
            <a:endParaRPr sz="2400" b="0" i="0" u="none" strike="noStrike" cap="none">
              <a:solidFill>
                <a:srgbClr val="000000"/>
              </a:solidFill>
              <a:latin typeface="Arial"/>
              <a:ea typeface="Arial"/>
              <a:cs typeface="Arial"/>
              <a:sym typeface="Arial"/>
            </a:endParaRPr>
          </a:p>
        </p:txBody>
      </p:sp>
      <p:sp>
        <p:nvSpPr>
          <p:cNvPr id="356" name="Google Shape;356;g2032f37d30e_0_15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57" name="Google Shape;357;g2032f37d30e_0_155"/>
          <p:cNvSpPr/>
          <p:nvPr/>
        </p:nvSpPr>
        <p:spPr>
          <a:xfrm>
            <a:off x="4198225" y="1726875"/>
            <a:ext cx="7222500" cy="4536000"/>
          </a:xfrm>
          <a:prstGeom prst="rect">
            <a:avLst/>
          </a:prstGeom>
          <a:noFill/>
          <a:ln w="19050" cap="flat" cmpd="sng">
            <a:solidFill>
              <a:srgbClr val="FAB632"/>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700" b="1" i="0" u="none" strike="noStrike" cap="none">
                <a:solidFill>
                  <a:srgbClr val="C00000"/>
                </a:solidFill>
                <a:latin typeface="Calibri"/>
                <a:ea typeface="Calibri"/>
                <a:cs typeface="Calibri"/>
                <a:sym typeface="Calibri"/>
              </a:rPr>
              <a:t>4.  </a:t>
            </a:r>
            <a:r>
              <a:rPr lang="en-GB" sz="1700" b="1">
                <a:solidFill>
                  <a:srgbClr val="C00000"/>
                </a:solidFill>
                <a:latin typeface="Calibri"/>
                <a:ea typeface="Calibri"/>
                <a:cs typeface="Calibri"/>
                <a:sym typeface="Calibri"/>
              </a:rPr>
              <a:t>Forza sul mercato nazionale</a:t>
            </a:r>
            <a:r>
              <a:rPr lang="en-GB" sz="1700" b="1" i="0" u="none" strike="noStrike" cap="none">
                <a:solidFill>
                  <a:srgbClr val="C00000"/>
                </a:solidFill>
                <a:latin typeface="Calibri"/>
                <a:ea typeface="Calibri"/>
                <a:cs typeface="Calibri"/>
                <a:sym typeface="Calibri"/>
              </a:rPr>
              <a:t>.</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È consigliabile essere forti sul mercato nazionale, soprattutto durante il processo di internazionalizzazione?  Perderemo l'attenzione sul nostro mercato nazionale?</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1" i="0" u="none" strike="noStrike" cap="none">
                <a:solidFill>
                  <a:srgbClr val="C00000"/>
                </a:solidFill>
                <a:latin typeface="Calibri"/>
                <a:ea typeface="Calibri"/>
                <a:cs typeface="Calibri"/>
                <a:sym typeface="Calibri"/>
              </a:rPr>
              <a:t>5.  R</a:t>
            </a:r>
            <a:r>
              <a:rPr lang="en-GB" sz="1700" b="1">
                <a:solidFill>
                  <a:srgbClr val="C00000"/>
                </a:solidFill>
                <a:latin typeface="Calibri"/>
                <a:ea typeface="Calibri"/>
                <a:cs typeface="Calibri"/>
                <a:sym typeface="Calibri"/>
              </a:rPr>
              <a:t>isorse umane</a:t>
            </a:r>
            <a:r>
              <a:rPr lang="en-GB" sz="1700" b="1" i="0" u="none" strike="noStrike" cap="none">
                <a:solidFill>
                  <a:srgbClr val="C00000"/>
                </a:solidFill>
                <a:latin typeface="Calibri"/>
                <a:ea typeface="Calibri"/>
                <a:cs typeface="Calibri"/>
                <a:sym typeface="Calibri"/>
              </a:rPr>
              <a:t>.  </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Abbiamo le risorse umane necessarie per esternalizzare il nostro prodotto o servizio?</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1" i="0" u="none" strike="noStrike" cap="none">
                <a:solidFill>
                  <a:srgbClr val="C00000"/>
                </a:solidFill>
                <a:latin typeface="Calibri"/>
                <a:ea typeface="Calibri"/>
                <a:cs typeface="Calibri"/>
                <a:sym typeface="Calibri"/>
              </a:rPr>
              <a:t>6.  </a:t>
            </a:r>
            <a:r>
              <a:rPr lang="en-GB" sz="1700" b="1">
                <a:solidFill>
                  <a:srgbClr val="C00000"/>
                </a:solidFill>
                <a:latin typeface="Calibri"/>
                <a:ea typeface="Calibri"/>
                <a:cs typeface="Calibri"/>
                <a:sym typeface="Calibri"/>
              </a:rPr>
              <a:t>Risorse finanziarie</a:t>
            </a:r>
            <a:r>
              <a:rPr lang="en-GB" sz="1700" b="1" i="0" u="none" strike="noStrike" cap="none">
                <a:solidFill>
                  <a:srgbClr val="C00000"/>
                </a:solidFill>
                <a:latin typeface="Calibri"/>
                <a:ea typeface="Calibri"/>
                <a:cs typeface="Calibri"/>
                <a:sym typeface="Calibri"/>
              </a:rPr>
              <a:t>.</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Disponiamo delle risorse minime per pagare i viaggi di prospezione, le azioni commerciali e di marketing, l'assunzione di personale, gli adattamenti del prodotto, ecc.</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1" i="0" u="none" strike="noStrike" cap="none">
                <a:solidFill>
                  <a:srgbClr val="C00000"/>
                </a:solidFill>
                <a:latin typeface="Calibri"/>
                <a:ea typeface="Calibri"/>
                <a:cs typeface="Calibri"/>
                <a:sym typeface="Calibri"/>
              </a:rPr>
              <a:t>7.  Man</a:t>
            </a:r>
            <a:r>
              <a:rPr lang="en-GB" sz="1700" b="1">
                <a:solidFill>
                  <a:srgbClr val="C00000"/>
                </a:solidFill>
                <a:latin typeface="Calibri"/>
                <a:ea typeface="Calibri"/>
                <a:cs typeface="Calibri"/>
                <a:sym typeface="Calibri"/>
              </a:rPr>
              <a:t>agement impegnato nell’internazionalizzazione</a:t>
            </a:r>
            <a:r>
              <a:rPr lang="en-GB" sz="1700" b="1" i="0" u="none" strike="noStrike" cap="none">
                <a:solidFill>
                  <a:srgbClr val="C00000"/>
                </a:solidFill>
                <a:latin typeface="Calibri"/>
                <a:ea typeface="Calibri"/>
                <a:cs typeface="Calibri"/>
                <a:sym typeface="Calibri"/>
              </a:rPr>
              <a:t>.</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Abbiamo la mentalità e l'atteggiamento necessari per affrontare il processo di internazionalizzazione?</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latin typeface="Calibri"/>
              <a:ea typeface="Calibri"/>
              <a:cs typeface="Calibri"/>
              <a:sym typeface="Calibri"/>
            </a:endParaRPr>
          </a:p>
        </p:txBody>
      </p:sp>
      <p:pic>
        <p:nvPicPr>
          <p:cNvPr id="358" name="Google Shape;358;g2032f37d30e_0_155"/>
          <p:cNvPicPr preferRelativeResize="0"/>
          <p:nvPr/>
        </p:nvPicPr>
        <p:blipFill rotWithShape="1">
          <a:blip r:embed="rId4">
            <a:alphaModFix/>
          </a:blip>
          <a:srcRect/>
          <a:stretch/>
        </p:blipFill>
        <p:spPr>
          <a:xfrm>
            <a:off x="1028213" y="2110125"/>
            <a:ext cx="2618225" cy="3022180"/>
          </a:xfrm>
          <a:prstGeom prst="rect">
            <a:avLst/>
          </a:prstGeom>
          <a:noFill/>
          <a:ln>
            <a:noFill/>
          </a:ln>
        </p:spPr>
      </p:pic>
      <p:sp>
        <p:nvSpPr>
          <p:cNvPr id="359" name="Google Shape;359;g2032f37d30e_0_155"/>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
          <p:cNvSpPr/>
          <p:nvPr/>
        </p:nvSpPr>
        <p:spPr>
          <a:xfrm>
            <a:off x="1409562" y="1718479"/>
            <a:ext cx="55887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000000"/>
                </a:solidFill>
                <a:latin typeface="Calibri"/>
                <a:ea typeface="Calibri"/>
                <a:cs typeface="Calibri"/>
                <a:sym typeface="Calibri"/>
              </a:rPr>
              <a:t>A</a:t>
            </a:r>
            <a:r>
              <a:rPr lang="en-GB" sz="2100">
                <a:latin typeface="Calibri"/>
                <a:ea typeface="Calibri"/>
                <a:cs typeface="Calibri"/>
                <a:sym typeface="Calibri"/>
              </a:rPr>
              <a:t> conclusione di questo modulo sarai in grado di</a:t>
            </a:r>
            <a:r>
              <a:rPr lang="en-GB" sz="2100" b="0" i="0" u="none" strike="noStrike" cap="none">
                <a:solidFill>
                  <a:srgbClr val="000000"/>
                </a:solidFill>
                <a:latin typeface="Calibri"/>
                <a:ea typeface="Calibri"/>
                <a:cs typeface="Calibri"/>
                <a:sym typeface="Calibri"/>
              </a:rPr>
              <a:t>:</a:t>
            </a:r>
            <a:endParaRPr sz="2100" b="0" i="0" u="none" strike="noStrike" cap="none">
              <a:solidFill>
                <a:srgbClr val="000000"/>
              </a:solidFill>
              <a:latin typeface="Arial"/>
              <a:ea typeface="Arial"/>
              <a:cs typeface="Arial"/>
              <a:sym typeface="Arial"/>
            </a:endParaRPr>
          </a:p>
        </p:txBody>
      </p:sp>
      <p:sp>
        <p:nvSpPr>
          <p:cNvPr id="129" name="Google Shape;129;p2"/>
          <p:cNvSpPr/>
          <p:nvPr/>
        </p:nvSpPr>
        <p:spPr>
          <a:xfrm>
            <a:off x="1904412" y="2469111"/>
            <a:ext cx="86025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21B4A9"/>
                </a:solidFill>
                <a:latin typeface="Calibri"/>
                <a:ea typeface="Calibri"/>
                <a:cs typeface="Calibri"/>
                <a:sym typeface="Calibri"/>
              </a:rPr>
              <a:t>Ob</a:t>
            </a:r>
            <a:r>
              <a:rPr lang="en-GB" sz="2100">
                <a:solidFill>
                  <a:srgbClr val="21B4A9"/>
                </a:solidFill>
                <a:latin typeface="Calibri"/>
                <a:ea typeface="Calibri"/>
                <a:cs typeface="Calibri"/>
                <a:sym typeface="Calibri"/>
              </a:rPr>
              <a:t>iettivo</a:t>
            </a:r>
            <a:r>
              <a:rPr lang="en-GB" sz="2100" b="0" i="0" u="none" strike="noStrike" cap="none">
                <a:solidFill>
                  <a:srgbClr val="21B4A9"/>
                </a:solidFill>
                <a:latin typeface="Calibri"/>
                <a:ea typeface="Calibri"/>
                <a:cs typeface="Calibri"/>
                <a:sym typeface="Calibri"/>
              </a:rPr>
              <a:t> 1: </a:t>
            </a:r>
            <a:r>
              <a:rPr lang="en-GB" sz="2100">
                <a:solidFill>
                  <a:srgbClr val="21B4A9"/>
                </a:solidFill>
                <a:latin typeface="Calibri"/>
                <a:ea typeface="Calibri"/>
                <a:cs typeface="Calibri"/>
                <a:sym typeface="Calibri"/>
              </a:rPr>
              <a:t>comprendere il concetto di globalizzazione e la sua relazione con il mercato internazionale</a:t>
            </a:r>
            <a:r>
              <a:rPr lang="en-GB" sz="2100" b="0" i="0" u="none" strike="noStrike" cap="none">
                <a:solidFill>
                  <a:srgbClr val="21B4A9"/>
                </a:solidFill>
                <a:latin typeface="Calibri"/>
                <a:ea typeface="Calibri"/>
                <a:cs typeface="Calibri"/>
                <a:sym typeface="Calibri"/>
              </a:rPr>
              <a:t>.</a:t>
            </a:r>
            <a:endParaRPr sz="2100" b="0" i="0" u="none" strike="noStrike" cap="none">
              <a:solidFill>
                <a:srgbClr val="21B4A9"/>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100" b="0" i="0" u="none" strike="noStrike" cap="none">
              <a:solidFill>
                <a:srgbClr val="21B4A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100" b="0" i="0" u="none" strike="noStrike" cap="none">
              <a:solidFill>
                <a:srgbClr val="21B4A9"/>
              </a:solidFill>
              <a:latin typeface="Calibri"/>
              <a:ea typeface="Calibri"/>
              <a:cs typeface="Calibri"/>
              <a:sym typeface="Calibri"/>
            </a:endParaRPr>
          </a:p>
        </p:txBody>
      </p:sp>
      <p:sp>
        <p:nvSpPr>
          <p:cNvPr id="130" name="Google Shape;130;p2"/>
          <p:cNvSpPr/>
          <p:nvPr/>
        </p:nvSpPr>
        <p:spPr>
          <a:xfrm>
            <a:off x="1861137" y="3219722"/>
            <a:ext cx="8602500" cy="6450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FAB632"/>
                </a:solidFill>
                <a:latin typeface="Calibri"/>
                <a:ea typeface="Calibri"/>
                <a:cs typeface="Calibri"/>
                <a:sym typeface="Calibri"/>
              </a:rPr>
              <a:t>Ob</a:t>
            </a:r>
            <a:r>
              <a:rPr lang="en-GB" sz="2100">
                <a:solidFill>
                  <a:srgbClr val="FAB632"/>
                </a:solidFill>
                <a:latin typeface="Calibri"/>
                <a:ea typeface="Calibri"/>
                <a:cs typeface="Calibri"/>
                <a:sym typeface="Calibri"/>
              </a:rPr>
              <a:t>iettivo</a:t>
            </a:r>
            <a:r>
              <a:rPr lang="en-GB" sz="2100" b="0" i="0" u="none" strike="noStrike" cap="none">
                <a:solidFill>
                  <a:srgbClr val="FAB632"/>
                </a:solidFill>
                <a:latin typeface="Calibri"/>
                <a:ea typeface="Calibri"/>
                <a:cs typeface="Calibri"/>
                <a:sym typeface="Calibri"/>
              </a:rPr>
              <a:t> 2: </a:t>
            </a:r>
            <a:r>
              <a:rPr lang="en-GB" sz="2100">
                <a:solidFill>
                  <a:srgbClr val="FAB632"/>
                </a:solidFill>
                <a:latin typeface="Calibri"/>
                <a:ea typeface="Calibri"/>
                <a:cs typeface="Calibri"/>
                <a:sym typeface="Calibri"/>
              </a:rPr>
              <a:t>comprendere il concetto di mercato internazionale.</a:t>
            </a:r>
            <a:endParaRPr sz="2100" b="0" i="0" u="none" strike="noStrike" cap="none">
              <a:solidFill>
                <a:srgbClr val="000000"/>
              </a:solidFill>
              <a:latin typeface="Arial"/>
              <a:ea typeface="Arial"/>
              <a:cs typeface="Arial"/>
              <a:sym typeface="Arial"/>
            </a:endParaRPr>
          </a:p>
        </p:txBody>
      </p:sp>
      <p:sp>
        <p:nvSpPr>
          <p:cNvPr id="131" name="Google Shape;131;p2"/>
          <p:cNvSpPr/>
          <p:nvPr/>
        </p:nvSpPr>
        <p:spPr>
          <a:xfrm>
            <a:off x="1409550" y="788825"/>
            <a:ext cx="5093100" cy="851700"/>
          </a:xfrm>
          <a:prstGeom prst="rect">
            <a:avLst/>
          </a:prstGeom>
          <a:noFill/>
          <a:ln>
            <a:noFill/>
          </a:ln>
        </p:spPr>
        <p:txBody>
          <a:bodyPr spcFirstLastPara="1" wrap="square" lIns="90000" tIns="45000" rIns="90000" bIns="45000" anchor="t" anchorCtr="0">
            <a:spAutoFit/>
          </a:bodyPr>
          <a:lstStyle/>
          <a:p>
            <a:pPr marL="0" marR="0" lvl="0" indent="0" algn="l" rtl="0">
              <a:lnSpc>
                <a:spcPct val="166694"/>
              </a:lnSpc>
              <a:spcBef>
                <a:spcPts val="0"/>
              </a:spcBef>
              <a:spcAft>
                <a:spcPts val="0"/>
              </a:spcAft>
              <a:buClr>
                <a:srgbClr val="000000"/>
              </a:buClr>
              <a:buSzPts val="3600"/>
              <a:buFont typeface="Arial"/>
              <a:buNone/>
            </a:pPr>
            <a:r>
              <a:rPr lang="en-GB" sz="3900" b="1" i="0" u="none" strike="noStrike" cap="none">
                <a:solidFill>
                  <a:srgbClr val="FAB632"/>
                </a:solidFill>
                <a:latin typeface="Calibri"/>
                <a:ea typeface="Calibri"/>
                <a:cs typeface="Calibri"/>
                <a:sym typeface="Calibri"/>
              </a:rPr>
              <a:t>Ob</a:t>
            </a:r>
            <a:r>
              <a:rPr lang="en-GB" sz="3900" b="1">
                <a:solidFill>
                  <a:srgbClr val="FAB632"/>
                </a:solidFill>
                <a:latin typeface="Calibri"/>
                <a:ea typeface="Calibri"/>
                <a:cs typeface="Calibri"/>
                <a:sym typeface="Calibri"/>
              </a:rPr>
              <a:t>iettivi del modulo</a:t>
            </a:r>
            <a:r>
              <a:rPr lang="en-GB" sz="3900" b="1" i="0" u="none" strike="noStrike" cap="none">
                <a:solidFill>
                  <a:srgbClr val="FAB632"/>
                </a:solidFill>
                <a:latin typeface="Calibri"/>
                <a:ea typeface="Calibri"/>
                <a:cs typeface="Calibri"/>
                <a:sym typeface="Calibri"/>
              </a:rPr>
              <a:t>:</a:t>
            </a:r>
            <a:endParaRPr sz="3900" b="0" i="0" u="none" strike="noStrike" cap="none">
              <a:solidFill>
                <a:srgbClr val="000000"/>
              </a:solidFill>
              <a:latin typeface="Arial"/>
              <a:ea typeface="Arial"/>
              <a:cs typeface="Arial"/>
              <a:sym typeface="Arial"/>
            </a:endParaRPr>
          </a:p>
        </p:txBody>
      </p:sp>
      <p:sp>
        <p:nvSpPr>
          <p:cNvPr id="132" name="Google Shape;132;p2"/>
          <p:cNvSpPr/>
          <p:nvPr/>
        </p:nvSpPr>
        <p:spPr>
          <a:xfrm>
            <a:off x="1421572" y="3328477"/>
            <a:ext cx="3159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3" name="Google Shape;133;p2"/>
          <p:cNvSpPr/>
          <p:nvPr/>
        </p:nvSpPr>
        <p:spPr>
          <a:xfrm>
            <a:off x="1421571" y="2600501"/>
            <a:ext cx="3159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pic>
        <p:nvPicPr>
          <p:cNvPr id="134" name="Google Shape;134;p2" descr="Texto&#10;&#10;Descripción generada automáticamente"/>
          <p:cNvPicPr preferRelativeResize="0"/>
          <p:nvPr/>
        </p:nvPicPr>
        <p:blipFill rotWithShape="1">
          <a:blip r:embed="rId4">
            <a:alphaModFix/>
          </a:blip>
          <a:srcRect/>
          <a:stretch/>
        </p:blipFill>
        <p:spPr>
          <a:xfrm>
            <a:off x="199080" y="6234480"/>
            <a:ext cx="2303640" cy="483120"/>
          </a:xfrm>
          <a:prstGeom prst="rect">
            <a:avLst/>
          </a:prstGeom>
          <a:noFill/>
          <a:ln>
            <a:noFill/>
          </a:ln>
        </p:spPr>
      </p:pic>
      <p:sp>
        <p:nvSpPr>
          <p:cNvPr id="135" name="Google Shape;135;p2"/>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136" name="Google Shape;136;p2"/>
          <p:cNvSpPr/>
          <p:nvPr/>
        </p:nvSpPr>
        <p:spPr>
          <a:xfrm>
            <a:off x="1849112" y="4013647"/>
            <a:ext cx="8602500" cy="645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C00000"/>
                </a:solidFill>
                <a:latin typeface="Calibri"/>
                <a:ea typeface="Calibri"/>
                <a:cs typeface="Calibri"/>
                <a:sym typeface="Calibri"/>
              </a:rPr>
              <a:t>Ob</a:t>
            </a:r>
            <a:r>
              <a:rPr lang="en-GB" sz="2100">
                <a:solidFill>
                  <a:srgbClr val="C00000"/>
                </a:solidFill>
                <a:latin typeface="Calibri"/>
                <a:ea typeface="Calibri"/>
                <a:cs typeface="Calibri"/>
                <a:sym typeface="Calibri"/>
              </a:rPr>
              <a:t>iettivo</a:t>
            </a:r>
            <a:r>
              <a:rPr lang="en-GB" sz="2100" b="0" i="0" u="none" strike="noStrike" cap="none">
                <a:solidFill>
                  <a:srgbClr val="C00000"/>
                </a:solidFill>
                <a:latin typeface="Calibri"/>
                <a:ea typeface="Calibri"/>
                <a:cs typeface="Calibri"/>
                <a:sym typeface="Calibri"/>
              </a:rPr>
              <a:t> 3: </a:t>
            </a:r>
            <a:r>
              <a:rPr lang="en-GB" sz="2100">
                <a:solidFill>
                  <a:srgbClr val="C00000"/>
                </a:solidFill>
                <a:latin typeface="Calibri"/>
                <a:ea typeface="Calibri"/>
                <a:cs typeface="Calibri"/>
                <a:sym typeface="Calibri"/>
              </a:rPr>
              <a:t>comprendere le opportunità offerte dal mercato internazionale.</a:t>
            </a:r>
            <a:endParaRPr sz="2100" b="0" i="0" u="none" strike="noStrike" cap="none">
              <a:solidFill>
                <a:srgbClr val="C00000"/>
              </a:solidFill>
              <a:latin typeface="Arial"/>
              <a:ea typeface="Arial"/>
              <a:cs typeface="Arial"/>
              <a:sym typeface="Arial"/>
            </a:endParaRPr>
          </a:p>
        </p:txBody>
      </p:sp>
      <p:sp>
        <p:nvSpPr>
          <p:cNvPr id="137" name="Google Shape;137;p2"/>
          <p:cNvSpPr/>
          <p:nvPr/>
        </p:nvSpPr>
        <p:spPr>
          <a:xfrm>
            <a:off x="1409547" y="4122402"/>
            <a:ext cx="315900" cy="2334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g204863c8411_0_90"/>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Sezione 8</a:t>
            </a:r>
            <a:r>
              <a:rPr lang="en-GB" sz="2400">
                <a:solidFill>
                  <a:srgbClr val="21B4A9"/>
                </a:solidFill>
                <a:latin typeface="Calibri"/>
                <a:ea typeface="Calibri"/>
                <a:cs typeface="Calibri"/>
                <a:sym typeface="Calibri"/>
              </a:rPr>
              <a:t>: Strategie generiche</a:t>
            </a:r>
            <a:endParaRPr sz="2400" b="0" i="0" u="none" strike="noStrike" cap="none">
              <a:solidFill>
                <a:srgbClr val="000000"/>
              </a:solidFill>
              <a:latin typeface="Arial"/>
              <a:ea typeface="Arial"/>
              <a:cs typeface="Arial"/>
              <a:sym typeface="Arial"/>
            </a:endParaRPr>
          </a:p>
        </p:txBody>
      </p:sp>
      <p:sp>
        <p:nvSpPr>
          <p:cNvPr id="365" name="Google Shape;365;g204863c8411_0_90"/>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66" name="Google Shape;366;g204863c8411_0_90"/>
          <p:cNvSpPr txBox="1"/>
          <p:nvPr/>
        </p:nvSpPr>
        <p:spPr>
          <a:xfrm>
            <a:off x="832700" y="1709175"/>
            <a:ext cx="42252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Le tre strategie generiche</a:t>
            </a:r>
            <a:r>
              <a:rPr lang="en-GB" sz="17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Arial"/>
              <a:ea typeface="Arial"/>
              <a:cs typeface="Arial"/>
              <a:sym typeface="Arial"/>
            </a:endParaRPr>
          </a:p>
        </p:txBody>
      </p:sp>
      <p:sp>
        <p:nvSpPr>
          <p:cNvPr id="367" name="Google Shape;367;g204863c8411_0_90"/>
          <p:cNvSpPr/>
          <p:nvPr/>
        </p:nvSpPr>
        <p:spPr>
          <a:xfrm rot="5400000">
            <a:off x="1837028" y="2636775"/>
            <a:ext cx="3042600" cy="26919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204863c8411_0_90"/>
          <p:cNvSpPr/>
          <p:nvPr/>
        </p:nvSpPr>
        <p:spPr>
          <a:xfrm>
            <a:off x="2012666" y="3206736"/>
            <a:ext cx="2691900" cy="1551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700" b="1">
                <a:latin typeface="Calibri"/>
                <a:ea typeface="Calibri"/>
                <a:cs typeface="Calibri"/>
                <a:sym typeface="Calibri"/>
              </a:rPr>
              <a:t>Strategia di costo</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Una strategia che si basa sul prezzo basso attraverso la ricerca di riduzioni dei costi.</a:t>
            </a: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69" name="Google Shape;369;g204863c8411_0_90"/>
          <p:cNvSpPr/>
          <p:nvPr/>
        </p:nvSpPr>
        <p:spPr>
          <a:xfrm rot="5400000">
            <a:off x="4574555" y="2636775"/>
            <a:ext cx="3042600" cy="26919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204863c8411_0_90"/>
          <p:cNvSpPr/>
          <p:nvPr/>
        </p:nvSpPr>
        <p:spPr>
          <a:xfrm>
            <a:off x="4750194" y="3206736"/>
            <a:ext cx="2691900" cy="1551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700" b="1">
                <a:solidFill>
                  <a:schemeClr val="dk1"/>
                </a:solidFill>
                <a:latin typeface="Calibri"/>
                <a:ea typeface="Calibri"/>
                <a:cs typeface="Calibri"/>
                <a:sym typeface="Calibri"/>
              </a:rPr>
              <a:t>Strategia di differenziazione</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Strategia di differenziazione: una strategia diretta a creare qualcosa che sia percepito come unico.</a:t>
            </a: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71" name="Google Shape;371;g204863c8411_0_90"/>
          <p:cNvSpPr/>
          <p:nvPr/>
        </p:nvSpPr>
        <p:spPr>
          <a:xfrm rot="5400000">
            <a:off x="7312083" y="2636775"/>
            <a:ext cx="3042600" cy="26919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204863c8411_0_90"/>
          <p:cNvSpPr/>
          <p:nvPr/>
        </p:nvSpPr>
        <p:spPr>
          <a:xfrm>
            <a:off x="7487722" y="3206736"/>
            <a:ext cx="2691900" cy="1551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700" b="1">
                <a:solidFill>
                  <a:schemeClr val="dk1"/>
                </a:solidFill>
                <a:latin typeface="Calibri"/>
                <a:ea typeface="Calibri"/>
                <a:cs typeface="Calibri"/>
                <a:sym typeface="Calibri"/>
              </a:rPr>
              <a:t>Strategia di focalizzazione</a:t>
            </a:r>
            <a:r>
              <a:rPr lang="en-GB" sz="1700" b="1" i="0" u="none" strike="noStrike" cap="none">
                <a:solidFill>
                  <a:schemeClr val="dk1"/>
                </a:solidFill>
                <a:latin typeface="Calibri"/>
                <a:ea typeface="Calibri"/>
                <a:cs typeface="Calibri"/>
                <a:sym typeface="Calibri"/>
              </a:rPr>
              <a:t> </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Una strategia che si concentra su un particolare gruppo e segmento di acquirenti.</a:t>
            </a: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73" name="Google Shape;373;g204863c8411_0_90"/>
          <p:cNvSpPr/>
          <p:nvPr/>
        </p:nvSpPr>
        <p:spPr>
          <a:xfrm>
            <a:off x="301025" y="251425"/>
            <a:ext cx="10469400" cy="318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g204863c8411_0_101"/>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 9: Strategia internazionale</a:t>
            </a:r>
            <a:endParaRPr sz="2400" b="0" i="0" u="none" strike="noStrike" cap="none">
              <a:solidFill>
                <a:srgbClr val="000000"/>
              </a:solidFill>
              <a:latin typeface="Arial"/>
              <a:ea typeface="Arial"/>
              <a:cs typeface="Arial"/>
              <a:sym typeface="Arial"/>
            </a:endParaRPr>
          </a:p>
        </p:txBody>
      </p:sp>
      <p:sp>
        <p:nvSpPr>
          <p:cNvPr id="379" name="Google Shape;379;g204863c8411_0_101"/>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80" name="Google Shape;380;g204863c8411_0_101"/>
          <p:cNvSpPr txBox="1"/>
          <p:nvPr/>
        </p:nvSpPr>
        <p:spPr>
          <a:xfrm>
            <a:off x="1026325" y="1639650"/>
            <a:ext cx="3863400" cy="3586500"/>
          </a:xfrm>
          <a:prstGeom prst="rect">
            <a:avLst/>
          </a:prstGeom>
          <a:noFill/>
          <a:ln w="28575"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Formulazione strategica: </a:t>
            </a:r>
            <a:r>
              <a:rPr lang="en-GB" sz="1700">
                <a:latin typeface="Calibri"/>
                <a:ea typeface="Calibri"/>
                <a:cs typeface="Calibri"/>
                <a:sym typeface="Calibri"/>
              </a:rPr>
              <a:t>processo di valutazione dell'ambiente dell'impresa (opportunità) e dei suoi punti di forza interni (risorse).</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1">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Valutazione dell'ambiente esterno: </a:t>
            </a:r>
            <a:r>
              <a:rPr lang="en-GB" sz="1700">
                <a:latin typeface="Calibri"/>
                <a:ea typeface="Calibri"/>
                <a:cs typeface="Calibri"/>
                <a:sym typeface="Calibri"/>
              </a:rPr>
              <a:t>raccolta di informazioni; valutazione delle informazioni.</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1">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Valutazione dell'ambiente interno: </a:t>
            </a:r>
            <a:r>
              <a:rPr lang="en-GB" sz="1700">
                <a:latin typeface="Calibri"/>
                <a:ea typeface="Calibri"/>
                <a:cs typeface="Calibri"/>
                <a:sym typeface="Calibri"/>
              </a:rPr>
              <a:t>risorse fisiche e competenze del personale; analisi della catena del valore.</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381" name="Google Shape;381;g204863c8411_0_101"/>
          <p:cNvSpPr txBox="1"/>
          <p:nvPr/>
        </p:nvSpPr>
        <p:spPr>
          <a:xfrm>
            <a:off x="6444300" y="1639650"/>
            <a:ext cx="4326000" cy="28014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Conduzione di una scansione ambientale:</a:t>
            </a:r>
            <a:endParaRPr sz="17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I metodi più comuni per condurre una scansione ambientale sono i seguenti: </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a:latin typeface="Calibri"/>
                <a:ea typeface="Calibri"/>
                <a:cs typeface="Calibri"/>
                <a:sym typeface="Calibri"/>
              </a:rPr>
              <a:t>Chiedere a esperti del settore di discutere le tendenze del settore e di fare proiezioni sul futuro.</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a:latin typeface="Calibri"/>
                <a:ea typeface="Calibri"/>
                <a:cs typeface="Calibri"/>
                <a:sym typeface="Calibri"/>
              </a:rPr>
              <a:t>Chiedere a persone esperte di descrivere ciò che prevedono per il settore nei prossimi due o tre anni.</a:t>
            </a:r>
            <a:endParaRPr sz="17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1">
              <a:latin typeface="Calibri"/>
              <a:ea typeface="Calibri"/>
              <a:cs typeface="Calibri"/>
              <a:sym typeface="Calibri"/>
            </a:endParaRPr>
          </a:p>
        </p:txBody>
      </p:sp>
      <p:pic>
        <p:nvPicPr>
          <p:cNvPr id="382" name="Google Shape;382;g204863c8411_0_101"/>
          <p:cNvPicPr preferRelativeResize="0"/>
          <p:nvPr/>
        </p:nvPicPr>
        <p:blipFill rotWithShape="1">
          <a:blip r:embed="rId4">
            <a:alphaModFix/>
          </a:blip>
          <a:srcRect/>
          <a:stretch/>
        </p:blipFill>
        <p:spPr>
          <a:xfrm>
            <a:off x="6833967" y="4231550"/>
            <a:ext cx="3546679" cy="1907325"/>
          </a:xfrm>
          <a:prstGeom prst="rect">
            <a:avLst/>
          </a:prstGeom>
          <a:noFill/>
          <a:ln>
            <a:noFill/>
          </a:ln>
        </p:spPr>
      </p:pic>
      <p:sp>
        <p:nvSpPr>
          <p:cNvPr id="383" name="Google Shape;383;g204863c8411_0_101"/>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g204863c8411_0_112"/>
          <p:cNvSpPr/>
          <p:nvPr/>
        </p:nvSpPr>
        <p:spPr>
          <a:xfrm>
            <a:off x="850800" y="1004600"/>
            <a:ext cx="10069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a:t>
            </a:r>
            <a:r>
              <a:rPr lang="en-GB" sz="2400" b="0" i="0" u="none" strike="noStrike" cap="none">
                <a:solidFill>
                  <a:srgbClr val="21B4A9"/>
                </a:solidFill>
                <a:latin typeface="Calibri"/>
                <a:ea typeface="Calibri"/>
                <a:cs typeface="Calibri"/>
                <a:sym typeface="Calibri"/>
              </a:rPr>
              <a:t> 10: </a:t>
            </a:r>
            <a:r>
              <a:rPr lang="en-GB" sz="2400">
                <a:solidFill>
                  <a:srgbClr val="21B4A9"/>
                </a:solidFill>
                <a:latin typeface="Calibri"/>
                <a:ea typeface="Calibri"/>
                <a:cs typeface="Calibri"/>
                <a:sym typeface="Calibri"/>
              </a:rPr>
              <a:t>Le 5 forze che determinano la competitività</a:t>
            </a:r>
            <a:endParaRPr sz="2400" b="0" i="0" u="none" strike="noStrike" cap="none">
              <a:solidFill>
                <a:srgbClr val="000000"/>
              </a:solidFill>
              <a:latin typeface="Arial"/>
              <a:ea typeface="Arial"/>
              <a:cs typeface="Arial"/>
              <a:sym typeface="Arial"/>
            </a:endParaRPr>
          </a:p>
        </p:txBody>
      </p:sp>
      <p:sp>
        <p:nvSpPr>
          <p:cNvPr id="389" name="Google Shape;389;g204863c8411_0_112"/>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90" name="Google Shape;390;g204863c8411_0_112"/>
          <p:cNvSpPr txBox="1"/>
          <p:nvPr/>
        </p:nvSpPr>
        <p:spPr>
          <a:xfrm>
            <a:off x="952850" y="1639650"/>
            <a:ext cx="9451800" cy="7080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Uno degli approcci più comuni per effettuare una valutazione complessiva si basa sulle cinque forze che determinano la competitività del settore:</a:t>
            </a:r>
            <a:endParaRPr sz="1700">
              <a:latin typeface="Calibri"/>
              <a:ea typeface="Calibri"/>
              <a:cs typeface="Calibri"/>
              <a:sym typeface="Calibri"/>
            </a:endParaRPr>
          </a:p>
        </p:txBody>
      </p:sp>
      <p:sp>
        <p:nvSpPr>
          <p:cNvPr id="391" name="Google Shape;391;g204863c8411_0_112"/>
          <p:cNvSpPr/>
          <p:nvPr/>
        </p:nvSpPr>
        <p:spPr>
          <a:xfrm rot="5400000">
            <a:off x="3565828" y="4400188"/>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g204863c8411_0_112"/>
          <p:cNvSpPr/>
          <p:nvPr/>
        </p:nvSpPr>
        <p:spPr>
          <a:xfrm rot="5400000">
            <a:off x="2174528" y="2621463"/>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204863c8411_0_112"/>
          <p:cNvSpPr/>
          <p:nvPr/>
        </p:nvSpPr>
        <p:spPr>
          <a:xfrm rot="5400000">
            <a:off x="6481728" y="4400188"/>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204863c8411_0_112"/>
          <p:cNvSpPr/>
          <p:nvPr/>
        </p:nvSpPr>
        <p:spPr>
          <a:xfrm>
            <a:off x="2001438" y="3199563"/>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800" b="1">
                <a:latin typeface="Calibri"/>
                <a:ea typeface="Calibri"/>
                <a:cs typeface="Calibri"/>
                <a:sym typeface="Calibri"/>
              </a:rPr>
              <a:t>Acquirenti</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i="0" u="none" strike="noStrike" cap="none">
              <a:solidFill>
                <a:srgbClr val="000000"/>
              </a:solidFill>
              <a:latin typeface="Calibri"/>
              <a:ea typeface="Calibri"/>
              <a:cs typeface="Calibri"/>
              <a:sym typeface="Calibri"/>
            </a:endParaRPr>
          </a:p>
        </p:txBody>
      </p:sp>
      <p:sp>
        <p:nvSpPr>
          <p:cNvPr id="395" name="Google Shape;395;g204863c8411_0_112"/>
          <p:cNvSpPr/>
          <p:nvPr/>
        </p:nvSpPr>
        <p:spPr>
          <a:xfrm rot="5400000">
            <a:off x="5058891" y="2621463"/>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204863c8411_0_112"/>
          <p:cNvSpPr/>
          <p:nvPr/>
        </p:nvSpPr>
        <p:spPr>
          <a:xfrm>
            <a:off x="3392738" y="4978288"/>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800" b="1">
                <a:latin typeface="Calibri"/>
                <a:ea typeface="Calibri"/>
                <a:cs typeface="Calibri"/>
                <a:sym typeface="Calibri"/>
              </a:rPr>
              <a:t>La disponibilità di beni o servizi sostitutivi</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i="0" u="none" strike="noStrike" cap="none">
              <a:solidFill>
                <a:srgbClr val="000000"/>
              </a:solidFill>
              <a:latin typeface="Calibri"/>
              <a:ea typeface="Calibri"/>
              <a:cs typeface="Calibri"/>
              <a:sym typeface="Calibri"/>
            </a:endParaRPr>
          </a:p>
        </p:txBody>
      </p:sp>
      <p:sp>
        <p:nvSpPr>
          <p:cNvPr id="397" name="Google Shape;397;g204863c8411_0_112"/>
          <p:cNvSpPr/>
          <p:nvPr/>
        </p:nvSpPr>
        <p:spPr>
          <a:xfrm>
            <a:off x="4885800" y="3199563"/>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800" b="1">
                <a:latin typeface="Calibri"/>
                <a:ea typeface="Calibri"/>
                <a:cs typeface="Calibri"/>
                <a:sym typeface="Calibri"/>
              </a:rPr>
              <a:t>Fornitori</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i="0" u="none" strike="noStrike" cap="none">
              <a:solidFill>
                <a:srgbClr val="000000"/>
              </a:solidFill>
              <a:latin typeface="Calibri"/>
              <a:ea typeface="Calibri"/>
              <a:cs typeface="Calibri"/>
              <a:sym typeface="Calibri"/>
            </a:endParaRPr>
          </a:p>
        </p:txBody>
      </p:sp>
      <p:sp>
        <p:nvSpPr>
          <p:cNvPr id="398" name="Google Shape;398;g204863c8411_0_112"/>
          <p:cNvSpPr/>
          <p:nvPr/>
        </p:nvSpPr>
        <p:spPr>
          <a:xfrm>
            <a:off x="6308638" y="4978288"/>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800" b="1">
                <a:latin typeface="Calibri"/>
                <a:ea typeface="Calibri"/>
                <a:cs typeface="Calibri"/>
                <a:sym typeface="Calibri"/>
              </a:rPr>
              <a:t>La rivalità tra i competitors</a:t>
            </a:r>
            <a:r>
              <a:rPr lang="en-GB"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i="0" u="none" strike="noStrike" cap="none">
              <a:solidFill>
                <a:srgbClr val="000000"/>
              </a:solidFill>
              <a:latin typeface="Calibri"/>
              <a:ea typeface="Calibri"/>
              <a:cs typeface="Calibri"/>
              <a:sym typeface="Calibri"/>
            </a:endParaRPr>
          </a:p>
        </p:txBody>
      </p:sp>
      <p:sp>
        <p:nvSpPr>
          <p:cNvPr id="399" name="Google Shape;399;g204863c8411_0_112"/>
          <p:cNvSpPr/>
          <p:nvPr/>
        </p:nvSpPr>
        <p:spPr>
          <a:xfrm rot="5400000">
            <a:off x="7815728" y="2621463"/>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g204863c8411_0_112"/>
          <p:cNvSpPr/>
          <p:nvPr/>
        </p:nvSpPr>
        <p:spPr>
          <a:xfrm>
            <a:off x="7642638" y="3199563"/>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800" b="1" i="0" u="none" strike="noStrike" cap="none">
                <a:solidFill>
                  <a:srgbClr val="000000"/>
                </a:solidFill>
                <a:latin typeface="Calibri"/>
                <a:ea typeface="Calibri"/>
                <a:cs typeface="Calibri"/>
                <a:sym typeface="Calibri"/>
              </a:rPr>
              <a:t>Po</a:t>
            </a:r>
            <a:r>
              <a:rPr lang="en-GB" sz="1800" b="1">
                <a:latin typeface="Calibri"/>
                <a:ea typeface="Calibri"/>
                <a:cs typeface="Calibri"/>
                <a:sym typeface="Calibri"/>
              </a:rPr>
              <a:t>tenziali nuovi operatori del settore</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i="0" u="none" strike="noStrike" cap="none">
              <a:solidFill>
                <a:srgbClr val="000000"/>
              </a:solidFill>
              <a:latin typeface="Calibri"/>
              <a:ea typeface="Calibri"/>
              <a:cs typeface="Calibri"/>
              <a:sym typeface="Calibri"/>
            </a:endParaRPr>
          </a:p>
        </p:txBody>
      </p:sp>
      <p:pic>
        <p:nvPicPr>
          <p:cNvPr id="401" name="Google Shape;401;g204863c8411_0_112"/>
          <p:cNvPicPr preferRelativeResize="0"/>
          <p:nvPr/>
        </p:nvPicPr>
        <p:blipFill rotWithShape="1">
          <a:blip r:embed="rId4">
            <a:alphaModFix/>
          </a:blip>
          <a:srcRect/>
          <a:stretch/>
        </p:blipFill>
        <p:spPr>
          <a:xfrm>
            <a:off x="8770053" y="4146413"/>
            <a:ext cx="2000250" cy="1876425"/>
          </a:xfrm>
          <a:prstGeom prst="rect">
            <a:avLst/>
          </a:prstGeom>
          <a:noFill/>
          <a:ln>
            <a:noFill/>
          </a:ln>
        </p:spPr>
      </p:pic>
      <p:sp>
        <p:nvSpPr>
          <p:cNvPr id="402" name="Google Shape;402;g204863c8411_0_112"/>
          <p:cNvSpPr/>
          <p:nvPr/>
        </p:nvSpPr>
        <p:spPr>
          <a:xfrm>
            <a:off x="388325" y="251425"/>
            <a:ext cx="103821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g204863c8411_0_35"/>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a:t>
            </a:r>
            <a:r>
              <a:rPr lang="en-GB" sz="2400" b="0" i="0" u="none" strike="noStrike" cap="none">
                <a:solidFill>
                  <a:srgbClr val="21B4A9"/>
                </a:solidFill>
                <a:latin typeface="Calibri"/>
                <a:ea typeface="Calibri"/>
                <a:cs typeface="Calibri"/>
                <a:sym typeface="Calibri"/>
              </a:rPr>
              <a:t> 11: </a:t>
            </a:r>
            <a:r>
              <a:rPr lang="en-GB" sz="2400">
                <a:solidFill>
                  <a:srgbClr val="21B4A9"/>
                </a:solidFill>
                <a:latin typeface="Calibri"/>
                <a:ea typeface="Calibri"/>
                <a:cs typeface="Calibri"/>
                <a:sym typeface="Calibri"/>
              </a:rPr>
              <a:t>Gestione e performance delle esportazioni</a:t>
            </a:r>
            <a:endParaRPr sz="2400" b="0" i="0" u="none" strike="noStrike" cap="none">
              <a:solidFill>
                <a:srgbClr val="000000"/>
              </a:solidFill>
              <a:latin typeface="Arial"/>
              <a:ea typeface="Arial"/>
              <a:cs typeface="Arial"/>
              <a:sym typeface="Arial"/>
            </a:endParaRPr>
          </a:p>
        </p:txBody>
      </p:sp>
      <p:sp>
        <p:nvSpPr>
          <p:cNvPr id="408" name="Google Shape;408;g204863c8411_0_3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09" name="Google Shape;409;g204863c8411_0_35"/>
          <p:cNvSpPr txBox="1"/>
          <p:nvPr/>
        </p:nvSpPr>
        <p:spPr>
          <a:xfrm>
            <a:off x="850800" y="1722750"/>
            <a:ext cx="5441400" cy="30630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La fiducia dei fornitori, dei clienti e delle parti interessate gioca un ruolo fondamentale nella nostra performance di esportazione.</a:t>
            </a:r>
            <a:endParaRPr sz="1700">
              <a:latin typeface="Calibri"/>
              <a:ea typeface="Calibri"/>
              <a:cs typeface="Calibri"/>
              <a:sym typeface="Calibri"/>
            </a:endParaRPr>
          </a:p>
          <a:p>
            <a:pPr marL="457200" marR="0" lvl="0" indent="-323850" algn="l" rtl="0">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In alcuni Paesi la fiducia è L'ELEMENTO CHIAVE che ci aiuterà ad avere successo o addirittura ci permetterà di fare affari in quel Paese (ad esempio, in Cina - guanxi).</a:t>
            </a:r>
            <a:endParaRPr sz="1700">
              <a:latin typeface="Calibri"/>
              <a:ea typeface="Calibri"/>
              <a:cs typeface="Calibri"/>
              <a:sym typeface="Calibri"/>
            </a:endParaRPr>
          </a:p>
          <a:p>
            <a:pPr marL="457200" marR="0" lvl="0" indent="-323850" algn="l" rtl="0">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La fiducia deriva assolutamente da chi siamo, da ciò che facciamo, dalle nostre reazioni alle richieste, ecc. MA… germoglia (in modo intangibile) dal luogo da cui proveniamo!  Il nostro Paese d'origine!!!</a:t>
            </a:r>
            <a:endParaRPr sz="1700">
              <a:latin typeface="Calibri"/>
              <a:ea typeface="Calibri"/>
              <a:cs typeface="Calibri"/>
              <a:sym typeface="Calibri"/>
            </a:endParaRPr>
          </a:p>
        </p:txBody>
      </p:sp>
      <p:sp>
        <p:nvSpPr>
          <p:cNvPr id="410" name="Google Shape;410;g204863c8411_0_35"/>
          <p:cNvSpPr txBox="1"/>
          <p:nvPr/>
        </p:nvSpPr>
        <p:spPr>
          <a:xfrm>
            <a:off x="6444250" y="1722750"/>
            <a:ext cx="4714200" cy="4371300"/>
          </a:xfrm>
          <a:prstGeom prst="rect">
            <a:avLst/>
          </a:prstGeom>
          <a:solidFill>
            <a:srgbClr val="1C8C7F"/>
          </a:solidFill>
          <a:ln w="28575" cap="flat" cmpd="sng">
            <a:solidFill>
              <a:srgbClr val="FFF2CC"/>
            </a:solidFill>
            <a:prstDash val="solid"/>
            <a:round/>
            <a:headEnd type="none" w="sm" len="sm"/>
            <a:tailEnd type="none" w="sm" len="sm"/>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lt1"/>
              </a:buClr>
              <a:buSzPts val="1500"/>
              <a:buFont typeface="Arial"/>
              <a:buChar char="●"/>
            </a:pPr>
            <a:r>
              <a:rPr lang="en-GB" sz="1700" b="1">
                <a:solidFill>
                  <a:schemeClr val="lt1"/>
                </a:solidFill>
                <a:latin typeface="Calibri"/>
                <a:ea typeface="Calibri"/>
                <a:cs typeface="Calibri"/>
                <a:sym typeface="Calibri"/>
              </a:rPr>
              <a:t>La comprensione dell'immagine tradizionale:</a:t>
            </a:r>
            <a:endParaRPr sz="1700" b="1">
              <a:solidFill>
                <a:schemeClr val="lt1"/>
              </a:solidFill>
              <a:latin typeface="Calibri"/>
              <a:ea typeface="Calibri"/>
              <a:cs typeface="Calibri"/>
              <a:sym typeface="Calibri"/>
            </a:endParaRPr>
          </a:p>
          <a:p>
            <a:pPr marL="457200" marR="0" lvl="0" indent="-323850" algn="l" rtl="0">
              <a:lnSpc>
                <a:spcPct val="100000"/>
              </a:lnSpc>
              <a:spcBef>
                <a:spcPts val="0"/>
              </a:spcBef>
              <a:spcAft>
                <a:spcPts val="0"/>
              </a:spcAft>
              <a:buClr>
                <a:schemeClr val="lt1"/>
              </a:buClr>
              <a:buSzPts val="1500"/>
              <a:buFont typeface="Arial"/>
              <a:buChar char="●"/>
            </a:pPr>
            <a:r>
              <a:rPr lang="en-GB" sz="1700" b="1">
                <a:solidFill>
                  <a:schemeClr val="lt1"/>
                </a:solidFill>
                <a:latin typeface="Calibri"/>
                <a:ea typeface="Calibri"/>
                <a:cs typeface="Calibri"/>
                <a:sym typeface="Calibri"/>
              </a:rPr>
              <a:t>Le nostre impressioni/stereotipi/comprensione di un Paese, di una regione, di un'area rurale influenzano le nostre opinioni nei confronti delle persone e dei prodotti di quell'area, ad esempio:</a:t>
            </a:r>
            <a:endParaRPr sz="1700" b="1">
              <a:solidFill>
                <a:schemeClr val="lt1"/>
              </a:solidFill>
              <a:latin typeface="Calibri"/>
              <a:ea typeface="Calibri"/>
              <a:cs typeface="Calibri"/>
              <a:sym typeface="Calibri"/>
            </a:endParaRPr>
          </a:p>
          <a:p>
            <a:pPr marL="457200" marR="0" lvl="0" indent="-323850" algn="l" rtl="0">
              <a:lnSpc>
                <a:spcPct val="100000"/>
              </a:lnSpc>
              <a:spcBef>
                <a:spcPts val="0"/>
              </a:spcBef>
              <a:spcAft>
                <a:spcPts val="0"/>
              </a:spcAft>
              <a:buClr>
                <a:schemeClr val="lt1"/>
              </a:buClr>
              <a:buSzPts val="1500"/>
              <a:buChar char="●"/>
            </a:pPr>
            <a:r>
              <a:rPr lang="en-GB" sz="1700">
                <a:solidFill>
                  <a:schemeClr val="lt1"/>
                </a:solidFill>
                <a:latin typeface="Calibri"/>
                <a:ea typeface="Calibri"/>
                <a:cs typeface="Calibri"/>
                <a:sym typeface="Calibri"/>
              </a:rPr>
              <a:t>Gli italiani sono eleganti, quindi sono molto bravi nel design</a:t>
            </a:r>
            <a:endParaRPr sz="1700">
              <a:solidFill>
                <a:schemeClr val="lt1"/>
              </a:solidFill>
              <a:latin typeface="Calibri"/>
              <a:ea typeface="Calibri"/>
              <a:cs typeface="Calibri"/>
              <a:sym typeface="Calibri"/>
            </a:endParaRPr>
          </a:p>
          <a:p>
            <a:pPr marL="457200" marR="0" lvl="0" indent="-323850" algn="l" rtl="0">
              <a:lnSpc>
                <a:spcPct val="100000"/>
              </a:lnSpc>
              <a:spcBef>
                <a:spcPts val="0"/>
              </a:spcBef>
              <a:spcAft>
                <a:spcPts val="0"/>
              </a:spcAft>
              <a:buClr>
                <a:schemeClr val="lt1"/>
              </a:buClr>
              <a:buSzPts val="1500"/>
              <a:buChar char="●"/>
            </a:pPr>
            <a:r>
              <a:rPr lang="en-GB" sz="1700">
                <a:solidFill>
                  <a:schemeClr val="lt1"/>
                </a:solidFill>
                <a:latin typeface="Calibri"/>
                <a:ea typeface="Calibri"/>
                <a:cs typeface="Calibri"/>
                <a:sym typeface="Calibri"/>
              </a:rPr>
              <a:t>I tedeschi sono molto orientati all'ingegneria, quindi producono prodotti tecnologicamente sofisticati.</a:t>
            </a:r>
            <a:endParaRPr sz="1700">
              <a:solidFill>
                <a:schemeClr val="lt1"/>
              </a:solidFill>
              <a:latin typeface="Calibri"/>
              <a:ea typeface="Calibri"/>
              <a:cs typeface="Calibri"/>
              <a:sym typeface="Calibri"/>
            </a:endParaRPr>
          </a:p>
          <a:p>
            <a:pPr marL="457200" marR="0" lvl="0" indent="-323850" algn="l" rtl="0">
              <a:lnSpc>
                <a:spcPct val="100000"/>
              </a:lnSpc>
              <a:spcBef>
                <a:spcPts val="0"/>
              </a:spcBef>
              <a:spcAft>
                <a:spcPts val="0"/>
              </a:spcAft>
              <a:buClr>
                <a:schemeClr val="lt1"/>
              </a:buClr>
              <a:buSzPts val="1500"/>
              <a:buChar char="●"/>
            </a:pPr>
            <a:r>
              <a:rPr lang="en-GB" sz="1700">
                <a:solidFill>
                  <a:schemeClr val="lt1"/>
                </a:solidFill>
                <a:latin typeface="Calibri"/>
                <a:ea typeface="Calibri"/>
                <a:cs typeface="Calibri"/>
                <a:sym typeface="Calibri"/>
              </a:rPr>
              <a:t>Gli spagnoli sono noti per la loro eccellente e sana dieta mediterranea, quindi producono prodotti gastronomici di qualità.</a:t>
            </a:r>
            <a:endParaRPr sz="1700">
              <a:solidFill>
                <a:schemeClr val="lt1"/>
              </a:solidFill>
              <a:latin typeface="Calibri"/>
              <a:ea typeface="Calibri"/>
              <a:cs typeface="Calibri"/>
              <a:sym typeface="Calibri"/>
            </a:endParaRPr>
          </a:p>
          <a:p>
            <a:pPr marL="457200" marR="0" lvl="0" indent="-336550" algn="l" rtl="0">
              <a:lnSpc>
                <a:spcPct val="100000"/>
              </a:lnSpc>
              <a:spcBef>
                <a:spcPts val="0"/>
              </a:spcBef>
              <a:spcAft>
                <a:spcPts val="0"/>
              </a:spcAft>
              <a:buClr>
                <a:schemeClr val="lt1"/>
              </a:buClr>
              <a:buSzPts val="1700"/>
              <a:buFont typeface="Calibri"/>
              <a:buChar char="●"/>
            </a:pPr>
            <a:endParaRPr sz="1700" b="1">
              <a:solidFill>
                <a:schemeClr val="lt1"/>
              </a:solidFill>
              <a:latin typeface="Calibri"/>
              <a:ea typeface="Calibri"/>
              <a:cs typeface="Calibri"/>
              <a:sym typeface="Calibri"/>
            </a:endParaRPr>
          </a:p>
        </p:txBody>
      </p:sp>
      <p:pic>
        <p:nvPicPr>
          <p:cNvPr id="411" name="Google Shape;411;g204863c8411_0_35"/>
          <p:cNvPicPr preferRelativeResize="0"/>
          <p:nvPr/>
        </p:nvPicPr>
        <p:blipFill rotWithShape="1">
          <a:blip r:embed="rId4">
            <a:alphaModFix/>
          </a:blip>
          <a:srcRect/>
          <a:stretch/>
        </p:blipFill>
        <p:spPr>
          <a:xfrm>
            <a:off x="1860330" y="4997609"/>
            <a:ext cx="1257495" cy="1142563"/>
          </a:xfrm>
          <a:prstGeom prst="rect">
            <a:avLst/>
          </a:prstGeom>
          <a:noFill/>
          <a:ln>
            <a:noFill/>
          </a:ln>
        </p:spPr>
      </p:pic>
      <p:sp>
        <p:nvSpPr>
          <p:cNvPr id="412" name="Google Shape;412;g204863c8411_0_35"/>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g204863c8411_0_55"/>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a:t>
            </a:r>
            <a:r>
              <a:rPr lang="en-GB" sz="2400" b="0" i="0" u="none" strike="noStrike" cap="none">
                <a:solidFill>
                  <a:srgbClr val="21B4A9"/>
                </a:solidFill>
                <a:latin typeface="Calibri"/>
                <a:ea typeface="Calibri"/>
                <a:cs typeface="Calibri"/>
                <a:sym typeface="Calibri"/>
              </a:rPr>
              <a:t> 12: </a:t>
            </a:r>
            <a:r>
              <a:rPr lang="en-GB" sz="2400">
                <a:solidFill>
                  <a:srgbClr val="21B4A9"/>
                </a:solidFill>
                <a:latin typeface="Calibri"/>
                <a:ea typeface="Calibri"/>
                <a:cs typeface="Calibri"/>
                <a:sym typeface="Calibri"/>
              </a:rPr>
              <a:t>I</a:t>
            </a:r>
            <a:r>
              <a:rPr lang="en-GB" sz="2400" b="0" i="0" u="none" strike="noStrike" cap="none">
                <a:solidFill>
                  <a:srgbClr val="21B4A9"/>
                </a:solidFill>
                <a:latin typeface="Calibri"/>
                <a:ea typeface="Calibri"/>
                <a:cs typeface="Calibri"/>
                <a:sym typeface="Calibri"/>
              </a:rPr>
              <a:t>ntegra</a:t>
            </a:r>
            <a:r>
              <a:rPr lang="en-GB" sz="2400">
                <a:solidFill>
                  <a:srgbClr val="21B4A9"/>
                </a:solidFill>
                <a:latin typeface="Calibri"/>
                <a:ea typeface="Calibri"/>
                <a:cs typeface="Calibri"/>
                <a:sym typeface="Calibri"/>
              </a:rPr>
              <a:t>zione economica</a:t>
            </a:r>
            <a:endParaRPr sz="2400" b="0" i="0" u="none" strike="noStrike" cap="none">
              <a:solidFill>
                <a:srgbClr val="000000"/>
              </a:solidFill>
              <a:latin typeface="Arial"/>
              <a:ea typeface="Arial"/>
              <a:cs typeface="Arial"/>
              <a:sym typeface="Arial"/>
            </a:endParaRPr>
          </a:p>
        </p:txBody>
      </p:sp>
      <p:sp>
        <p:nvSpPr>
          <p:cNvPr id="418" name="Google Shape;418;g204863c8411_0_5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19" name="Google Shape;419;g204863c8411_0_55"/>
          <p:cNvSpPr txBox="1"/>
          <p:nvPr/>
        </p:nvSpPr>
        <p:spPr>
          <a:xfrm>
            <a:off x="965375" y="1717650"/>
            <a:ext cx="4125000" cy="1231500"/>
          </a:xfrm>
          <a:prstGeom prst="rect">
            <a:avLst/>
          </a:prstGeom>
          <a:solidFill>
            <a:srgbClr val="F4CCCC"/>
          </a:solid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Calibri"/>
                <a:ea typeface="Calibri"/>
                <a:cs typeface="Calibri"/>
                <a:sym typeface="Calibri"/>
              </a:rPr>
              <a:t>L'istituzione di norme e regolamenti transnazionali che migliorano il commercio economico e la cooperazione tra i Paesi.</a:t>
            </a:r>
            <a:endParaRPr sz="17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latin typeface="Calibri"/>
              <a:ea typeface="Calibri"/>
              <a:cs typeface="Calibri"/>
              <a:sym typeface="Calibri"/>
            </a:endParaRPr>
          </a:p>
        </p:txBody>
      </p:sp>
      <p:sp>
        <p:nvSpPr>
          <p:cNvPr id="420" name="Google Shape;420;g204863c8411_0_55"/>
          <p:cNvSpPr txBox="1"/>
          <p:nvPr/>
        </p:nvSpPr>
        <p:spPr>
          <a:xfrm>
            <a:off x="5403650" y="1717650"/>
            <a:ext cx="6168600" cy="4633200"/>
          </a:xfrm>
          <a:prstGeom prst="rect">
            <a:avLst/>
          </a:prstGeom>
          <a:noFill/>
          <a:ln w="28575"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b="1" i="0" u="none" strike="noStrike" cap="none">
                <a:solidFill>
                  <a:srgbClr val="000000"/>
                </a:solidFill>
                <a:latin typeface="Calibri"/>
                <a:ea typeface="Calibri"/>
                <a:cs typeface="Calibri"/>
                <a:sym typeface="Calibri"/>
              </a:rPr>
              <a:t>L</a:t>
            </a:r>
            <a:r>
              <a:rPr lang="en-GB" sz="1700" b="1">
                <a:latin typeface="Calibri"/>
                <a:ea typeface="Calibri"/>
                <a:cs typeface="Calibri"/>
                <a:sym typeface="Calibri"/>
              </a:rPr>
              <a:t>ivelli di integrazione economica</a:t>
            </a:r>
            <a:r>
              <a:rPr lang="en-GB" sz="1700" b="1" i="0" u="none" strike="noStrike" cap="none">
                <a:solidFill>
                  <a:srgbClr val="000000"/>
                </a:solidFill>
                <a:latin typeface="Calibri"/>
                <a:ea typeface="Calibri"/>
                <a:cs typeface="Calibri"/>
                <a:sym typeface="Calibri"/>
              </a:rPr>
              <a:t>:</a:t>
            </a:r>
            <a:endParaRPr sz="1700" b="1"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Font typeface="Arial"/>
              <a:buChar char="●"/>
            </a:pPr>
            <a:r>
              <a:rPr lang="en-GB" sz="1700" b="1">
                <a:latin typeface="Calibri"/>
                <a:ea typeface="Calibri"/>
                <a:cs typeface="Calibri"/>
                <a:sym typeface="Calibri"/>
              </a:rPr>
              <a:t>Area di libero scambio: </a:t>
            </a:r>
            <a:r>
              <a:rPr lang="en-GB" sz="1700">
                <a:latin typeface="Calibri"/>
                <a:ea typeface="Calibri"/>
                <a:cs typeface="Calibri"/>
                <a:sym typeface="Calibri"/>
              </a:rPr>
              <a:t>vengono eliminate le barriere al commercio (come le tariffe) tra i Paesi membri (ad esempio, il NAFTA).</a:t>
            </a:r>
            <a:endParaRPr sz="1700">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Char char="●"/>
            </a:pPr>
            <a:r>
              <a:rPr lang="en-GB" sz="1700" b="1">
                <a:latin typeface="Calibri"/>
                <a:ea typeface="Calibri"/>
                <a:cs typeface="Calibri"/>
                <a:sym typeface="Calibri"/>
              </a:rPr>
              <a:t>Unione doganale: </a:t>
            </a:r>
            <a:r>
              <a:rPr lang="en-GB" sz="1700">
                <a:latin typeface="Calibri"/>
                <a:ea typeface="Calibri"/>
                <a:cs typeface="Calibri"/>
                <a:sym typeface="Calibri"/>
              </a:rPr>
              <a:t>eliminazione delle tariffe tra i Paesi membri e definizione di una politica commerciale comune nei confronti dei Paesi terzi. </a:t>
            </a:r>
            <a:endParaRPr sz="1700">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Char char="●"/>
            </a:pPr>
            <a:r>
              <a:rPr lang="en-GB" sz="1700" b="1">
                <a:latin typeface="Calibri"/>
                <a:ea typeface="Calibri"/>
                <a:cs typeface="Calibri"/>
                <a:sym typeface="Calibri"/>
              </a:rPr>
              <a:t>Mercato comune:</a:t>
            </a:r>
            <a:r>
              <a:rPr lang="en-GB" sz="1700">
                <a:latin typeface="Calibri"/>
                <a:ea typeface="Calibri"/>
                <a:cs typeface="Calibri"/>
                <a:sym typeface="Calibri"/>
              </a:rPr>
              <a:t> eliminazione delle barriere commerciali tra i Paesi membri, politica commerciale esterna comune e mobilità dei fattori di produzione tra i Paesi membri.</a:t>
            </a:r>
            <a:endParaRPr sz="1700">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Char char="●"/>
            </a:pPr>
            <a:r>
              <a:rPr lang="en-GB" sz="1700" b="1">
                <a:latin typeface="Calibri"/>
                <a:ea typeface="Calibri"/>
                <a:cs typeface="Calibri"/>
                <a:sym typeface="Calibri"/>
              </a:rPr>
              <a:t>Unione economica:</a:t>
            </a:r>
            <a:r>
              <a:rPr lang="en-GB" sz="1700">
                <a:latin typeface="Calibri"/>
                <a:ea typeface="Calibri"/>
                <a:cs typeface="Calibri"/>
                <a:sym typeface="Calibri"/>
              </a:rPr>
              <a:t> Forma profonda di integrazione caratterizzata dalla libera circolazione di beni, servizi e fattori di produzione tra i Paesi membri e dalla piena integrazione delle politiche economiche.</a:t>
            </a:r>
            <a:endParaRPr sz="1700">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Char char="●"/>
            </a:pPr>
            <a:r>
              <a:rPr lang="en-GB" sz="1700" b="1">
                <a:latin typeface="Calibri"/>
                <a:ea typeface="Calibri"/>
                <a:cs typeface="Calibri"/>
                <a:sym typeface="Calibri"/>
              </a:rPr>
              <a:t>Unione politica:</a:t>
            </a:r>
            <a:r>
              <a:rPr lang="en-GB" sz="1700">
                <a:latin typeface="Calibri"/>
                <a:ea typeface="Calibri"/>
                <a:cs typeface="Calibri"/>
                <a:sym typeface="Calibri"/>
              </a:rPr>
              <a:t> Un'unione economica in cui vi è piena integrazione economica, unificazione delle politiche economiche e un unico governo.</a:t>
            </a:r>
            <a:endParaRPr sz="1700" b="1">
              <a:latin typeface="Calibri"/>
              <a:ea typeface="Calibri"/>
              <a:cs typeface="Calibri"/>
              <a:sym typeface="Calibri"/>
            </a:endParaRPr>
          </a:p>
        </p:txBody>
      </p:sp>
      <p:pic>
        <p:nvPicPr>
          <p:cNvPr id="421" name="Google Shape;421;g204863c8411_0_55"/>
          <p:cNvPicPr preferRelativeResize="0"/>
          <p:nvPr/>
        </p:nvPicPr>
        <p:blipFill rotWithShape="1">
          <a:blip r:embed="rId4">
            <a:alphaModFix/>
          </a:blip>
          <a:srcRect/>
          <a:stretch/>
        </p:blipFill>
        <p:spPr>
          <a:xfrm>
            <a:off x="1853128" y="3090400"/>
            <a:ext cx="2349484" cy="2309663"/>
          </a:xfrm>
          <a:prstGeom prst="rect">
            <a:avLst/>
          </a:prstGeom>
          <a:noFill/>
          <a:ln>
            <a:noFill/>
          </a:ln>
        </p:spPr>
      </p:pic>
      <p:sp>
        <p:nvSpPr>
          <p:cNvPr id="422" name="Google Shape;422;g204863c8411_0_55"/>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7" name="Google Shape;427;g204863c8411_0_78"/>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a:t>
            </a:r>
            <a:r>
              <a:rPr lang="en-GB" sz="2400" b="0" i="0" u="none" strike="noStrike" cap="none">
                <a:solidFill>
                  <a:srgbClr val="21B4A9"/>
                </a:solidFill>
                <a:latin typeface="Calibri"/>
                <a:ea typeface="Calibri"/>
                <a:cs typeface="Calibri"/>
                <a:sym typeface="Calibri"/>
              </a:rPr>
              <a:t> 12: </a:t>
            </a:r>
            <a:r>
              <a:rPr lang="en-GB" sz="2400">
                <a:solidFill>
                  <a:srgbClr val="21B4A9"/>
                </a:solidFill>
                <a:latin typeface="Calibri"/>
                <a:ea typeface="Calibri"/>
                <a:cs typeface="Calibri"/>
                <a:sym typeface="Calibri"/>
              </a:rPr>
              <a:t>Integrazione economica</a:t>
            </a:r>
            <a:endParaRPr sz="2400" b="0" i="0" u="none" strike="noStrike" cap="none">
              <a:solidFill>
                <a:srgbClr val="000000"/>
              </a:solidFill>
              <a:latin typeface="Arial"/>
              <a:ea typeface="Arial"/>
              <a:cs typeface="Arial"/>
              <a:sym typeface="Arial"/>
            </a:endParaRPr>
          </a:p>
        </p:txBody>
      </p:sp>
      <p:sp>
        <p:nvSpPr>
          <p:cNvPr id="428" name="Google Shape;428;g204863c8411_0_78"/>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29" name="Google Shape;429;g204863c8411_0_78"/>
          <p:cNvSpPr txBox="1"/>
          <p:nvPr/>
        </p:nvSpPr>
        <p:spPr>
          <a:xfrm>
            <a:off x="850800" y="1814450"/>
            <a:ext cx="4463400" cy="34941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Esempi di integrazione economica</a:t>
            </a:r>
            <a:endParaRPr sz="17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Comunità andina: Unione economica composta da Bolivia, Colombia, Ecuador, Perù e Venezuela.</a:t>
            </a:r>
            <a:endParaRPr sz="1700">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MERCOSUR: gruppo di libero scambio composto da Argentina, Brasile, Paraguay e Uruguay.</a:t>
            </a:r>
            <a:endParaRPr sz="1700">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ASEAN: Fondata da Indonesia, Malesia, Filippine, Singapore e Thailandia.</a:t>
            </a:r>
            <a:endParaRPr sz="1700">
              <a:latin typeface="Calibri"/>
              <a:ea typeface="Calibri"/>
              <a:cs typeface="Calibri"/>
              <a:sym typeface="Calibri"/>
            </a:endParaRPr>
          </a:p>
          <a:p>
            <a:pPr marL="457200" marR="0" lvl="0" indent="-317500" algn="just" rtl="0">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ALCA: Accordo di libero scambio delle Americhe non ancora attuato.</a:t>
            </a:r>
            <a:endParaRPr sz="1700">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430" name="Google Shape;430;g204863c8411_0_78"/>
          <p:cNvSpPr txBox="1"/>
          <p:nvPr/>
        </p:nvSpPr>
        <p:spPr>
          <a:xfrm>
            <a:off x="6106500" y="1814450"/>
            <a:ext cx="4663800" cy="35403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Integrazione economica e gestione strategica</a:t>
            </a:r>
            <a:endParaRPr sz="17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Un'alleanza strategica è una relazione commerciale in cui due o più aziende collaborano per ottenere un vantaggio collettivo. </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Queste alleanze possono assumere diverse forme:</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Font typeface="Calibri"/>
              <a:buChar char="●"/>
            </a:pPr>
            <a:r>
              <a:rPr lang="en-GB" sz="1700">
                <a:latin typeface="Calibri"/>
                <a:ea typeface="Calibri"/>
                <a:cs typeface="Calibri"/>
                <a:sym typeface="Calibri"/>
              </a:rPr>
              <a:t>cooperazione nella ricerca</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Font typeface="Calibri"/>
              <a:buChar char="●"/>
            </a:pPr>
            <a:r>
              <a:rPr lang="en-GB" sz="1700">
                <a:latin typeface="Calibri"/>
                <a:ea typeface="Calibri"/>
                <a:cs typeface="Calibri"/>
                <a:sym typeface="Calibri"/>
              </a:rPr>
              <a:t>ooperazione di marketing;</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Font typeface="Calibri"/>
              <a:buChar char="●"/>
            </a:pPr>
            <a:r>
              <a:rPr lang="en-GB" sz="1700">
                <a:latin typeface="Calibri"/>
                <a:ea typeface="Calibri"/>
                <a:cs typeface="Calibri"/>
                <a:sym typeface="Calibri"/>
              </a:rPr>
              <a:t>licenza di un prodotto o di una tecnologia per una specifica area di mercato.</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204863c8411_0_78"/>
          <p:cNvSpPr/>
          <p:nvPr/>
        </p:nvSpPr>
        <p:spPr>
          <a:xfrm>
            <a:off x="301025" y="251425"/>
            <a:ext cx="104694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5"/>
        <p:cNvGrpSpPr/>
        <p:nvPr/>
      </p:nvGrpSpPr>
      <p:grpSpPr>
        <a:xfrm>
          <a:off x="0" y="0"/>
          <a:ext cx="0" cy="0"/>
          <a:chOff x="0" y="0"/>
          <a:chExt cx="0" cy="0"/>
        </a:xfrm>
      </p:grpSpPr>
      <p:sp>
        <p:nvSpPr>
          <p:cNvPr id="436" name="Google Shape;436;p2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37" name="Google Shape;437;p20"/>
          <p:cNvSpPr txBox="1"/>
          <p:nvPr/>
        </p:nvSpPr>
        <p:spPr>
          <a:xfrm>
            <a:off x="1565758" y="1366268"/>
            <a:ext cx="8293800" cy="3126900"/>
          </a:xfrm>
          <a:prstGeom prst="rect">
            <a:avLst/>
          </a:prstGeom>
          <a:noFill/>
          <a:ln>
            <a:noFill/>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lnSpc>
                <a:spcPct val="114999"/>
              </a:lnSpc>
              <a:spcBef>
                <a:spcPts val="0"/>
              </a:spcBef>
              <a:spcAft>
                <a:spcPts val="0"/>
              </a:spcAft>
              <a:buClr>
                <a:srgbClr val="000000"/>
              </a:buClr>
              <a:buSzPts val="1400"/>
              <a:buFont typeface="Arial"/>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38" name="Google Shape;438;p20"/>
          <p:cNvSpPr txBox="1"/>
          <p:nvPr/>
        </p:nvSpPr>
        <p:spPr>
          <a:xfrm>
            <a:off x="2625600" y="742850"/>
            <a:ext cx="6940800" cy="33030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000"/>
              <a:buFont typeface="Arial"/>
              <a:buNone/>
            </a:pPr>
            <a:endParaRPr sz="1000" b="0" i="0" u="sng"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r>
              <a:rPr lang="en-GB" sz="1000" b="0" i="0" u="sng" strike="noStrike" cap="none">
                <a:solidFill>
                  <a:srgbClr val="000000"/>
                </a:solidFill>
                <a:latin typeface="Arial"/>
                <a:ea typeface="Arial"/>
                <a:cs typeface="Arial"/>
                <a:sym typeface="Arial"/>
              </a:rPr>
              <a:t>BIBLIOGRA</a:t>
            </a:r>
            <a:r>
              <a:rPr lang="en-GB" sz="1000" u="sng"/>
              <a:t>FIA</a:t>
            </a:r>
            <a:r>
              <a:rPr lang="en-GB" sz="1000" b="0" i="0" u="sng" strike="noStrike" cap="none">
                <a:solidFill>
                  <a:srgbClr val="000000"/>
                </a:solidFill>
                <a:latin typeface="Arial"/>
                <a:ea typeface="Arial"/>
                <a:cs typeface="Arial"/>
                <a:sym typeface="Arial"/>
              </a:rPr>
              <a:t>: </a:t>
            </a:r>
            <a:endParaRPr sz="1000" b="0" i="0" u="sng"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endParaRPr sz="1000" b="0" i="0" u="sng" strike="noStrike" cap="none">
              <a:solidFill>
                <a:srgbClr val="000000"/>
              </a:solidFill>
              <a:latin typeface="Arial"/>
              <a:ea typeface="Arial"/>
              <a:cs typeface="Arial"/>
              <a:sym typeface="Arial"/>
            </a:endParaRPr>
          </a:p>
          <a:p>
            <a:pPr marL="457200" marR="0" lvl="0" indent="-292100" algn="l" rtl="0">
              <a:lnSpc>
                <a:spcPct val="100000"/>
              </a:lnSpc>
              <a:spcBef>
                <a:spcPts val="1200"/>
              </a:spcBef>
              <a:spcAft>
                <a:spcPts val="0"/>
              </a:spcAft>
              <a:buClr>
                <a:srgbClr val="000000"/>
              </a:buClr>
              <a:buSzPts val="1000"/>
              <a:buFont typeface="Arial"/>
              <a:buChar char="●"/>
            </a:pPr>
            <a:r>
              <a:rPr lang="en-GB" sz="1100" b="0" i="0" u="sng" strike="noStrike" cap="none">
                <a:solidFill>
                  <a:schemeClr val="hlink"/>
                </a:solidFill>
                <a:latin typeface="Arial"/>
                <a:ea typeface="Arial"/>
                <a:cs typeface="Arial"/>
                <a:sym typeface="Arial"/>
                <a:hlinkClick r:id="rId4"/>
              </a:rPr>
              <a:t>https://books.google.es/books?hl=es&amp;lr=&amp;id=9KjkBgAAQBAJ&amp;oi=fnd&amp;pg=PA11&amp;dq=internacionalizaci%C3%B3n+empresarial&amp;ots=BKNA1jFw5M&amp;sig=ekOa9f4SHV8DsHuBjorHiVbu-s8#v=onepage&amp;q=internacionalizaci%C3%B3n%20empresarial&amp;f=false</a:t>
            </a:r>
            <a:endParaRPr sz="1100" b="0" i="0" u="none"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GB" sz="1100" b="0" i="0" u="sng" strike="noStrike" cap="none">
                <a:solidFill>
                  <a:schemeClr val="hlink"/>
                </a:solidFill>
                <a:latin typeface="Arial"/>
                <a:ea typeface="Arial"/>
                <a:cs typeface="Arial"/>
                <a:sym typeface="Arial"/>
                <a:hlinkClick r:id="rId5"/>
              </a:rPr>
              <a:t>https://www.irekia.euskadi.eus/uploads/attachments/11056/Plan_Internacionalizacion_2017-2020_Pais_Vasco_(Final).pdf?1518084809</a:t>
            </a:r>
            <a:endParaRPr sz="1100" b="0" i="0" u="none"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Char char="●"/>
            </a:pPr>
            <a:r>
              <a:rPr lang="en-GB" sz="1100" b="0" i="0" u="sng" strike="noStrike" cap="none">
                <a:solidFill>
                  <a:schemeClr val="hlink"/>
                </a:solidFill>
                <a:latin typeface="Arial"/>
                <a:ea typeface="Arial"/>
                <a:cs typeface="Arial"/>
                <a:sym typeface="Arial"/>
                <a:hlinkClick r:id="rId6"/>
              </a:rPr>
              <a:t>https://globalnegotiator.com/files/plan-de-internacionalizacion-empresa.pdf</a:t>
            </a:r>
            <a:endParaRPr sz="1100" b="0" i="0" u="sng" strike="noStrike" cap="none">
              <a:solidFill>
                <a:schemeClr val="hlink"/>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nvGrpSpPr>
          <p:cNvPr id="439" name="Google Shape;439;p20"/>
          <p:cNvGrpSpPr/>
          <p:nvPr/>
        </p:nvGrpSpPr>
        <p:grpSpPr>
          <a:xfrm>
            <a:off x="1517992" y="285232"/>
            <a:ext cx="9156019" cy="4557499"/>
            <a:chOff x="1177450" y="241631"/>
            <a:chExt cx="6173152" cy="3616776"/>
          </a:xfrm>
        </p:grpSpPr>
        <p:sp>
          <p:nvSpPr>
            <p:cNvPr id="440" name="Google Shape;440;p2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1" name="Google Shape;441;p2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2" name="Google Shape;442;p2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3" name="Google Shape;443;p2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1A1135">
                <a:alpha val="6509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p24"/>
          <p:cNvSpPr/>
          <p:nvPr/>
        </p:nvSpPr>
        <p:spPr>
          <a:xfrm>
            <a:off x="3436861" y="1560975"/>
            <a:ext cx="14418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49" name="Google Shape;449;p24"/>
          <p:cNvSpPr/>
          <p:nvPr/>
        </p:nvSpPr>
        <p:spPr>
          <a:xfrm>
            <a:off x="550800" y="56556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A4E46"/>
                </a:solidFill>
                <a:latin typeface="Calibri"/>
                <a:ea typeface="Calibri"/>
                <a:cs typeface="Calibri"/>
                <a:sym typeface="Calibri"/>
              </a:rPr>
              <a:t>Summing up</a:t>
            </a:r>
            <a:endParaRPr sz="3600" b="0" i="0" u="none" strike="noStrike" cap="none">
              <a:solidFill>
                <a:srgbClr val="000000"/>
              </a:solidFill>
              <a:latin typeface="Arial"/>
              <a:ea typeface="Arial"/>
              <a:cs typeface="Arial"/>
              <a:sym typeface="Arial"/>
            </a:endParaRPr>
          </a:p>
        </p:txBody>
      </p:sp>
      <p:sp>
        <p:nvSpPr>
          <p:cNvPr id="450" name="Google Shape;450;p24"/>
          <p:cNvSpPr/>
          <p:nvPr/>
        </p:nvSpPr>
        <p:spPr>
          <a:xfrm>
            <a:off x="7516703" y="1494370"/>
            <a:ext cx="16230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51" name="Google Shape;451;p24"/>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52" name="Google Shape;452;p24"/>
          <p:cNvSpPr/>
          <p:nvPr/>
        </p:nvSpPr>
        <p:spPr>
          <a:xfrm>
            <a:off x="2035398" y="2083675"/>
            <a:ext cx="2952300" cy="2344800"/>
          </a:xfrm>
          <a:prstGeom prst="rect">
            <a:avLst/>
          </a:prstGeom>
          <a:noFill/>
          <a:ln>
            <a:noFill/>
          </a:ln>
        </p:spPr>
        <p:txBody>
          <a:bodyPr spcFirstLastPara="1" wrap="square" lIns="90000" tIns="45000" rIns="90000" bIns="45000" anchor="t" anchorCtr="0">
            <a:noAutofit/>
          </a:bodyPr>
          <a:lstStyle/>
          <a:p>
            <a:pPr marL="0" marR="0" lvl="0" indent="0" algn="ctr" rtl="0">
              <a:lnSpc>
                <a:spcPct val="123333"/>
              </a:lnSpc>
              <a:spcBef>
                <a:spcPts val="0"/>
              </a:spcBef>
              <a:spcAft>
                <a:spcPts val="0"/>
              </a:spcAft>
              <a:buClr>
                <a:srgbClr val="000000"/>
              </a:buClr>
              <a:buSzPts val="1800"/>
              <a:buFont typeface="Arial"/>
              <a:buNone/>
            </a:pPr>
            <a:r>
              <a:rPr lang="en-GB" sz="1600">
                <a:latin typeface="Calibri"/>
                <a:ea typeface="Calibri"/>
                <a:cs typeface="Calibri"/>
                <a:sym typeface="Calibri"/>
              </a:rPr>
              <a:t>La tecnologia, il facile accesso alla conoscenza e la mobilità tra i Paesi hanno favorito il fenomeno della globalizzazione. Ciò ha avuto come conseguenza diretta la possibilità di internazionalizzare le imprese in un mercato più competitivo.</a:t>
            </a:r>
            <a:endParaRPr sz="1600" b="0" i="0" u="none" strike="noStrike" cap="none">
              <a:solidFill>
                <a:srgbClr val="000000"/>
              </a:solidFill>
              <a:latin typeface="Arial"/>
              <a:ea typeface="Arial"/>
              <a:cs typeface="Arial"/>
              <a:sym typeface="Arial"/>
            </a:endParaRPr>
          </a:p>
        </p:txBody>
      </p:sp>
      <p:sp>
        <p:nvSpPr>
          <p:cNvPr id="453" name="Google Shape;453;p24"/>
          <p:cNvSpPr/>
          <p:nvPr/>
        </p:nvSpPr>
        <p:spPr>
          <a:xfrm>
            <a:off x="2397478" y="1494375"/>
            <a:ext cx="2180400" cy="395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800" b="1">
                <a:solidFill>
                  <a:srgbClr val="FAB632"/>
                </a:solidFill>
                <a:latin typeface="Calibri"/>
                <a:ea typeface="Calibri"/>
                <a:cs typeface="Calibri"/>
                <a:sym typeface="Calibri"/>
              </a:rPr>
              <a:t>La globalizzazione e le sue conseguenze</a:t>
            </a:r>
            <a:endParaRPr sz="1800" b="0" i="0" u="none" strike="noStrike" cap="none">
              <a:solidFill>
                <a:srgbClr val="000000"/>
              </a:solidFill>
              <a:latin typeface="Arial"/>
              <a:ea typeface="Arial"/>
              <a:cs typeface="Arial"/>
              <a:sym typeface="Arial"/>
            </a:endParaRPr>
          </a:p>
        </p:txBody>
      </p:sp>
      <p:sp>
        <p:nvSpPr>
          <p:cNvPr id="454" name="Google Shape;454;p24"/>
          <p:cNvSpPr/>
          <p:nvPr/>
        </p:nvSpPr>
        <p:spPr>
          <a:xfrm>
            <a:off x="1797188" y="1494375"/>
            <a:ext cx="238200" cy="1005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a:solidFill>
                  <a:srgbClr val="EA4E46"/>
                </a:solidFill>
                <a:latin typeface="Calibri"/>
                <a:ea typeface="Calibri"/>
                <a:cs typeface="Calibri"/>
                <a:sym typeface="Calibri"/>
              </a:rPr>
              <a:t>+</a:t>
            </a:r>
            <a:r>
              <a:rPr lang="en-GB" sz="1800" b="0" i="0" u="none" strike="noStrike" cap="none">
                <a:solidFill>
                  <a:srgbClr val="FAB632"/>
                </a:solidFill>
                <a:latin typeface="Calibri"/>
                <a:ea typeface="Calibri"/>
                <a:cs typeface="Calibri"/>
                <a:sym typeface="Calibri"/>
              </a:rPr>
              <a:t>+</a:t>
            </a:r>
            <a:r>
              <a:rPr lang="en-GB" sz="1800" b="0" i="0" u="none" strike="noStrike" cap="none">
                <a:solidFill>
                  <a:srgbClr val="21B4A9"/>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455" name="Google Shape;455;p24"/>
          <p:cNvSpPr/>
          <p:nvPr/>
        </p:nvSpPr>
        <p:spPr>
          <a:xfrm>
            <a:off x="7504661" y="1610650"/>
            <a:ext cx="1441800" cy="395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56" name="Google Shape;456;p24"/>
          <p:cNvSpPr/>
          <p:nvPr/>
        </p:nvSpPr>
        <p:spPr>
          <a:xfrm>
            <a:off x="6103200" y="2133350"/>
            <a:ext cx="3462600" cy="2344800"/>
          </a:xfrm>
          <a:prstGeom prst="rect">
            <a:avLst/>
          </a:prstGeom>
          <a:noFill/>
          <a:ln>
            <a:noFill/>
          </a:ln>
        </p:spPr>
        <p:txBody>
          <a:bodyPr spcFirstLastPara="1" wrap="square" lIns="90000" tIns="45000" rIns="90000" bIns="45000" anchor="t" anchorCtr="0">
            <a:noAutofit/>
          </a:bodyPr>
          <a:lstStyle/>
          <a:p>
            <a:pPr marL="0" marR="0" lvl="0" indent="0" algn="ctr" rtl="0">
              <a:lnSpc>
                <a:spcPct val="123333"/>
              </a:lnSpc>
              <a:spcBef>
                <a:spcPts val="0"/>
              </a:spcBef>
              <a:spcAft>
                <a:spcPts val="0"/>
              </a:spcAft>
              <a:buClr>
                <a:srgbClr val="000000"/>
              </a:buClr>
              <a:buSzPts val="1800"/>
              <a:buFont typeface="Arial"/>
              <a:buNone/>
            </a:pPr>
            <a:r>
              <a:rPr lang="en-GB" sz="1600">
                <a:latin typeface="Calibri"/>
                <a:ea typeface="Calibri"/>
                <a:cs typeface="Calibri"/>
                <a:sym typeface="Calibri"/>
              </a:rPr>
              <a:t>Il processo di internazionalizzazione delle imprese consente alle organizzazioni di sviluppare le proprie capacità e di espandere la propria attività oltre i confini del Paese in cui hanno iniziato la loro attività. Questo offre molti vantaggi e opportunità.</a:t>
            </a:r>
            <a:endParaRPr sz="1600" b="0" i="0" u="none" strike="noStrike" cap="none">
              <a:solidFill>
                <a:srgbClr val="000000"/>
              </a:solidFill>
              <a:latin typeface="Arial"/>
              <a:ea typeface="Arial"/>
              <a:cs typeface="Arial"/>
              <a:sym typeface="Arial"/>
            </a:endParaRPr>
          </a:p>
        </p:txBody>
      </p:sp>
      <p:sp>
        <p:nvSpPr>
          <p:cNvPr id="457" name="Google Shape;457;p24"/>
          <p:cNvSpPr/>
          <p:nvPr/>
        </p:nvSpPr>
        <p:spPr>
          <a:xfrm>
            <a:off x="6465274" y="1544050"/>
            <a:ext cx="2590200" cy="395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800" b="1">
                <a:solidFill>
                  <a:srgbClr val="FAB632"/>
                </a:solidFill>
                <a:latin typeface="Calibri"/>
                <a:ea typeface="Calibri"/>
                <a:cs typeface="Calibri"/>
                <a:sym typeface="Calibri"/>
              </a:rPr>
              <a:t>Cosa si intende per mercato internazionale</a:t>
            </a:r>
            <a:endParaRPr sz="1800" b="0" i="0" u="none" strike="noStrike" cap="none">
              <a:solidFill>
                <a:srgbClr val="000000"/>
              </a:solidFill>
              <a:latin typeface="Arial"/>
              <a:ea typeface="Arial"/>
              <a:cs typeface="Arial"/>
              <a:sym typeface="Arial"/>
            </a:endParaRPr>
          </a:p>
        </p:txBody>
      </p:sp>
      <p:sp>
        <p:nvSpPr>
          <p:cNvPr id="458" name="Google Shape;458;p24"/>
          <p:cNvSpPr/>
          <p:nvPr/>
        </p:nvSpPr>
        <p:spPr>
          <a:xfrm>
            <a:off x="5864988" y="1544050"/>
            <a:ext cx="238200" cy="1005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a:solidFill>
                  <a:srgbClr val="EA4E46"/>
                </a:solidFill>
                <a:latin typeface="Calibri"/>
                <a:ea typeface="Calibri"/>
                <a:cs typeface="Calibri"/>
                <a:sym typeface="Calibri"/>
              </a:rPr>
              <a:t>+</a:t>
            </a:r>
            <a:r>
              <a:rPr lang="en-GB" sz="1800" b="0" i="0" u="none" strike="noStrike" cap="none">
                <a:solidFill>
                  <a:srgbClr val="FAB632"/>
                </a:solidFill>
                <a:latin typeface="Calibri"/>
                <a:ea typeface="Calibri"/>
                <a:cs typeface="Calibri"/>
                <a:sym typeface="Calibri"/>
              </a:rPr>
              <a:t>+</a:t>
            </a:r>
            <a:r>
              <a:rPr lang="en-GB" sz="1800" b="0" i="0" u="none" strike="noStrike" cap="none">
                <a:solidFill>
                  <a:srgbClr val="21B4A9"/>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2"/>
        <p:cNvGrpSpPr/>
        <p:nvPr/>
      </p:nvGrpSpPr>
      <p:grpSpPr>
        <a:xfrm>
          <a:off x="0" y="0"/>
          <a:ext cx="0" cy="0"/>
          <a:chOff x="0" y="0"/>
          <a:chExt cx="0" cy="0"/>
        </a:xfrm>
      </p:grpSpPr>
      <p:sp>
        <p:nvSpPr>
          <p:cNvPr id="463" name="Google Shape;463;p25"/>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5"/>
          <p:cNvSpPr/>
          <p:nvPr/>
        </p:nvSpPr>
        <p:spPr>
          <a:xfrm>
            <a:off x="531360" y="924480"/>
            <a:ext cx="4510080" cy="61596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457200" marR="0" lvl="0" indent="0" algn="l"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Quale di questi è un effetto della globalizzazione</a:t>
            </a:r>
            <a:endParaRPr sz="1800" b="0" i="0" u="none" strike="noStrike" cap="none">
              <a:solidFill>
                <a:srgbClr val="FFFFFF"/>
              </a:solidFill>
              <a:latin typeface="Calibri"/>
              <a:ea typeface="Calibri"/>
              <a:cs typeface="Calibri"/>
              <a:sym typeface="Calibri"/>
            </a:endParaRPr>
          </a:p>
        </p:txBody>
      </p:sp>
      <p:sp>
        <p:nvSpPr>
          <p:cNvPr id="465" name="Google Shape;465;p25"/>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21B4A9"/>
                </a:solidFill>
                <a:latin typeface="Calibri"/>
                <a:ea typeface="Calibri"/>
                <a:cs typeface="Calibri"/>
                <a:sym typeface="Calibri"/>
              </a:rPr>
              <a:t>Test di autovalutazione</a:t>
            </a:r>
            <a:r>
              <a:rPr lang="en-GB" sz="3600" b="1" i="0" u="none" strike="noStrike" cap="none">
                <a:solidFill>
                  <a:srgbClr val="21B4A9"/>
                </a:solidFill>
                <a:latin typeface="Calibri"/>
                <a:ea typeface="Calibri"/>
                <a:cs typeface="Calibri"/>
                <a:sym typeface="Calibri"/>
              </a:rPr>
              <a:t>:</a:t>
            </a:r>
            <a:endParaRPr sz="3600" b="0" i="0" u="none" strike="noStrike" cap="none">
              <a:solidFill>
                <a:srgbClr val="000000"/>
              </a:solidFill>
              <a:latin typeface="Arial"/>
              <a:ea typeface="Arial"/>
              <a:cs typeface="Arial"/>
              <a:sym typeface="Arial"/>
            </a:endParaRPr>
          </a:p>
        </p:txBody>
      </p:sp>
      <p:sp>
        <p:nvSpPr>
          <p:cNvPr id="466" name="Google Shape;466;p25"/>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5"/>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Quale di queste è un’attività di internazionalizzazione dell’impresa</a:t>
            </a:r>
            <a:r>
              <a:rPr lang="en-GB" sz="1800" b="0" i="0" u="none" strike="noStrike" cap="none">
                <a:solidFill>
                  <a:srgbClr val="FFFFFF"/>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468" name="Google Shape;468;p25"/>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5"/>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457200" marR="0" lvl="0" indent="0" algn="ctr" rtl="0">
              <a:lnSpc>
                <a:spcPct val="100000"/>
              </a:lnSpc>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A quale fase corrisponde la seguente definizione? "L'azienda consolida le proprie vendite nel mercato internazionale in cui opera".</a:t>
            </a:r>
            <a:r>
              <a:rPr lang="en-GB" sz="14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70" name="Google Shape;470;p25"/>
          <p:cNvSpPr/>
          <p:nvPr/>
        </p:nvSpPr>
        <p:spPr>
          <a:xfrm>
            <a:off x="531350" y="3724375"/>
            <a:ext cx="4518000" cy="916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a:t>
            </a:r>
            <a:r>
              <a:rPr lang="en-GB" sz="1500" b="0" i="0" u="none" strike="noStrike" cap="none">
                <a:solidFill>
                  <a:srgbClr val="000000"/>
                </a:solidFill>
                <a:latin typeface="Calibri"/>
                <a:ea typeface="Calibri"/>
                <a:cs typeface="Calibri"/>
                <a:sym typeface="Calibri"/>
              </a:rPr>
              <a:t> 1.</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a:t>
            </a:r>
            <a:r>
              <a:rPr lang="en-GB" sz="1500" b="0" i="0" u="none" strike="noStrike" cap="none">
                <a:solidFill>
                  <a:srgbClr val="000000"/>
                </a:solidFill>
                <a:latin typeface="Calibri"/>
                <a:ea typeface="Calibri"/>
                <a:cs typeface="Calibri"/>
                <a:sym typeface="Calibri"/>
              </a:rPr>
              <a:t> 3.</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a:t>
            </a:r>
            <a:r>
              <a:rPr lang="en-GB" sz="1500" b="0" i="0" u="none" strike="noStrike" cap="none">
                <a:solidFill>
                  <a:srgbClr val="000000"/>
                </a:solidFill>
                <a:latin typeface="Calibri"/>
                <a:ea typeface="Calibri"/>
                <a:cs typeface="Calibri"/>
                <a:sym typeface="Calibri"/>
              </a:rPr>
              <a:t> 4.</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71" name="Google Shape;471;p25"/>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5"/>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400" b="0" i="0" u="none" strike="noStrike" cap="none">
                <a:solidFill>
                  <a:schemeClr val="lt1"/>
                </a:solidFill>
                <a:latin typeface="Calibri"/>
                <a:ea typeface="Calibri"/>
                <a:cs typeface="Calibri"/>
                <a:sym typeface="Calibri"/>
              </a:rPr>
              <a:t>Quale delle 3 strategie generiche corrisponde alla seguente definizione? "Una strategia che si concentra su un particolare gruppo e segmento di acquirenti".</a:t>
            </a: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p:txBody>
      </p:sp>
      <p:sp>
        <p:nvSpPr>
          <p:cNvPr id="473" name="Google Shape;473;p25"/>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5"/>
          <p:cNvSpPr/>
          <p:nvPr/>
        </p:nvSpPr>
        <p:spPr>
          <a:xfrm>
            <a:off x="2749680" y="4950000"/>
            <a:ext cx="4730040" cy="6012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Arial"/>
              <a:buNone/>
            </a:pPr>
            <a:r>
              <a:rPr lang="en-GB" sz="1800">
                <a:solidFill>
                  <a:schemeClr val="lt1"/>
                </a:solidFill>
                <a:latin typeface="Calibri"/>
                <a:ea typeface="Calibri"/>
                <a:cs typeface="Calibri"/>
                <a:sym typeface="Calibri"/>
              </a:rPr>
              <a:t>Quale non è una forza che determina la competitività del settore?</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475" name="Google Shape;475;p25" descr="Texto&#10;&#10;Descripción generada automáticamente"/>
          <p:cNvPicPr preferRelativeResize="0"/>
          <p:nvPr/>
        </p:nvPicPr>
        <p:blipFill rotWithShape="1">
          <a:blip r:embed="rId4">
            <a:alphaModFix/>
          </a:blip>
          <a:srcRect/>
          <a:stretch/>
        </p:blipFill>
        <p:spPr>
          <a:xfrm>
            <a:off x="7882560" y="6251040"/>
            <a:ext cx="2303640" cy="483120"/>
          </a:xfrm>
          <a:prstGeom prst="rect">
            <a:avLst/>
          </a:prstGeom>
          <a:noFill/>
          <a:ln>
            <a:noFill/>
          </a:ln>
        </p:spPr>
      </p:pic>
      <p:sp>
        <p:nvSpPr>
          <p:cNvPr id="476" name="Google Shape;476;p25"/>
          <p:cNvSpPr/>
          <p:nvPr/>
        </p:nvSpPr>
        <p:spPr>
          <a:xfrm>
            <a:off x="7684200" y="5153400"/>
            <a:ext cx="4433040" cy="927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77" name="Google Shape;477;p25"/>
          <p:cNvSpPr/>
          <p:nvPr/>
        </p:nvSpPr>
        <p:spPr>
          <a:xfrm>
            <a:off x="5338440" y="369576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0" i="0" u="none" strike="noStrike" cap="none">
                <a:solidFill>
                  <a:srgbClr val="000000"/>
                </a:solidFill>
                <a:latin typeface="Calibri"/>
                <a:ea typeface="Calibri"/>
                <a:cs typeface="Calibri"/>
                <a:sym typeface="Calibri"/>
              </a:rPr>
              <a:t>Costo.</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0" i="0" u="none" strike="noStrike" cap="none">
                <a:solidFill>
                  <a:srgbClr val="000000"/>
                </a:solidFill>
                <a:latin typeface="Calibri"/>
                <a:ea typeface="Calibri"/>
                <a:cs typeface="Calibri"/>
                <a:sym typeface="Calibri"/>
              </a:rPr>
              <a:t>Differen</a:t>
            </a:r>
            <a:r>
              <a:rPr lang="en-GB" sz="1500">
                <a:latin typeface="Calibri"/>
                <a:ea typeface="Calibri"/>
                <a:cs typeface="Calibri"/>
                <a:sym typeface="Calibri"/>
              </a:rPr>
              <a:t>ziazione.</a:t>
            </a:r>
            <a:endParaRPr sz="1500">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0" i="0" u="none" strike="noStrike" cap="none">
                <a:solidFill>
                  <a:srgbClr val="000000"/>
                </a:solidFill>
                <a:latin typeface="Calibri"/>
                <a:ea typeface="Calibri"/>
                <a:cs typeface="Calibri"/>
                <a:sym typeface="Calibri"/>
              </a:rPr>
              <a:t>Fo</a:t>
            </a:r>
            <a:r>
              <a:rPr lang="en-GB" sz="1500">
                <a:latin typeface="Calibri"/>
                <a:ea typeface="Calibri"/>
                <a:cs typeface="Calibri"/>
                <a:sym typeface="Calibri"/>
              </a:rPr>
              <a:t>calizzazione.</a:t>
            </a:r>
            <a:endParaRPr sz="1500" b="0" i="0" u="none" strike="noStrike" cap="none">
              <a:solidFill>
                <a:srgbClr val="000000"/>
              </a:solidFill>
              <a:latin typeface="Calibri"/>
              <a:ea typeface="Calibri"/>
              <a:cs typeface="Calibri"/>
              <a:sym typeface="Calibri"/>
            </a:endParaRPr>
          </a:p>
        </p:txBody>
      </p:sp>
      <p:sp>
        <p:nvSpPr>
          <p:cNvPr id="478" name="Google Shape;478;p25"/>
          <p:cNvSpPr/>
          <p:nvPr/>
        </p:nvSpPr>
        <p:spPr>
          <a:xfrm>
            <a:off x="2743200" y="5553720"/>
            <a:ext cx="4730040" cy="123156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I fornitori</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La rivalità tra i concorrenti</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La saturazione del mercato domestico.</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p:txBody>
      </p:sp>
      <p:sp>
        <p:nvSpPr>
          <p:cNvPr id="479" name="Google Shape;479;p25"/>
          <p:cNvSpPr/>
          <p:nvPr/>
        </p:nvSpPr>
        <p:spPr>
          <a:xfrm>
            <a:off x="525600" y="1717546"/>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Bassa mobilità</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Domanda di prodotti fabbricati all'interno dei mercati nazionali.</a:t>
            </a:r>
            <a:endParaRPr sz="1500">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Delocalizzazione dell’azienda</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p:txBody>
      </p:sp>
      <p:sp>
        <p:nvSpPr>
          <p:cNvPr id="480" name="Google Shape;480;p25"/>
          <p:cNvSpPr/>
          <p:nvPr/>
        </p:nvSpPr>
        <p:spPr>
          <a:xfrm>
            <a:off x="5331600" y="1614590"/>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0" i="0" u="none" strike="noStrike" cap="none">
                <a:solidFill>
                  <a:srgbClr val="000000"/>
                </a:solidFill>
                <a:latin typeface="Calibri"/>
                <a:ea typeface="Calibri"/>
                <a:cs typeface="Calibri"/>
                <a:sym typeface="Calibri"/>
              </a:rPr>
              <a:t>E</a:t>
            </a:r>
            <a:r>
              <a:rPr lang="en-GB" sz="1500">
                <a:latin typeface="Calibri"/>
                <a:ea typeface="Calibri"/>
                <a:cs typeface="Calibri"/>
                <a:sym typeface="Calibri"/>
              </a:rPr>
              <a:t>sportazione.</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Trasferimento internazionale di “know-how”</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Entrambe</a:t>
            </a:r>
            <a:r>
              <a:rPr lang="en-GB" sz="1500" b="0" i="0" u="none" strike="noStrike" cap="none">
                <a:solidFill>
                  <a:srgbClr val="000000"/>
                </a:solidFill>
                <a:latin typeface="Calibri"/>
                <a:ea typeface="Calibri"/>
                <a:cs typeface="Calibri"/>
                <a:sym typeface="Calibri"/>
              </a:rPr>
              <a:t>. </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4"/>
        <p:cNvGrpSpPr/>
        <p:nvPr/>
      </p:nvGrpSpPr>
      <p:grpSpPr>
        <a:xfrm>
          <a:off x="0" y="0"/>
          <a:ext cx="0" cy="0"/>
          <a:chOff x="0" y="0"/>
          <a:chExt cx="0" cy="0"/>
        </a:xfrm>
      </p:grpSpPr>
      <p:sp>
        <p:nvSpPr>
          <p:cNvPr id="485" name="Google Shape;485;g20f4414b199_0_4"/>
          <p:cNvSpPr/>
          <p:nvPr/>
        </p:nvSpPr>
        <p:spPr>
          <a:xfrm>
            <a:off x="523440" y="924480"/>
            <a:ext cx="4518000" cy="183750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g20f4414b199_0_4"/>
          <p:cNvSpPr/>
          <p:nvPr/>
        </p:nvSpPr>
        <p:spPr>
          <a:xfrm>
            <a:off x="531360" y="924480"/>
            <a:ext cx="4510200" cy="6159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457200" marR="0" lvl="0" indent="0" algn="l"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Quale di questi è un effetto della globalizzazione</a:t>
            </a:r>
            <a:endParaRPr sz="1800" b="0" i="0" u="none" strike="noStrike" cap="none">
              <a:solidFill>
                <a:srgbClr val="FFFFFF"/>
              </a:solidFill>
              <a:latin typeface="Calibri"/>
              <a:ea typeface="Calibri"/>
              <a:cs typeface="Calibri"/>
              <a:sym typeface="Calibri"/>
            </a:endParaRPr>
          </a:p>
        </p:txBody>
      </p:sp>
      <p:sp>
        <p:nvSpPr>
          <p:cNvPr id="487" name="Google Shape;487;g20f4414b199_0_4"/>
          <p:cNvSpPr/>
          <p:nvPr/>
        </p:nvSpPr>
        <p:spPr>
          <a:xfrm>
            <a:off x="550800" y="270000"/>
            <a:ext cx="8245200" cy="549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21B4A9"/>
                </a:solidFill>
                <a:latin typeface="Calibri"/>
                <a:ea typeface="Calibri"/>
                <a:cs typeface="Calibri"/>
                <a:sym typeface="Calibri"/>
              </a:rPr>
              <a:t>Soluzioni al test di autovalutazione</a:t>
            </a:r>
            <a:r>
              <a:rPr lang="en-GB" sz="3600" b="1" i="0" u="none" strike="noStrike" cap="none">
                <a:solidFill>
                  <a:srgbClr val="21B4A9"/>
                </a:solidFill>
                <a:latin typeface="Calibri"/>
                <a:ea typeface="Calibri"/>
                <a:cs typeface="Calibri"/>
                <a:sym typeface="Calibri"/>
              </a:rPr>
              <a:t>:</a:t>
            </a:r>
            <a:endParaRPr sz="3600" b="0" i="0" u="none" strike="noStrike" cap="none">
              <a:solidFill>
                <a:srgbClr val="000000"/>
              </a:solidFill>
              <a:latin typeface="Arial"/>
              <a:ea typeface="Arial"/>
              <a:cs typeface="Arial"/>
              <a:sym typeface="Arial"/>
            </a:endParaRPr>
          </a:p>
        </p:txBody>
      </p:sp>
      <p:sp>
        <p:nvSpPr>
          <p:cNvPr id="488" name="Google Shape;488;g20f4414b199_0_4"/>
          <p:cNvSpPr/>
          <p:nvPr/>
        </p:nvSpPr>
        <p:spPr>
          <a:xfrm>
            <a:off x="5331600" y="924480"/>
            <a:ext cx="4518000" cy="183750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20f4414b199_0_4"/>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Quale di queste è un’attività di internazionalizzazione dell’impresa</a:t>
            </a:r>
            <a:r>
              <a:rPr lang="en-GB" sz="1800" b="0" i="0" u="none" strike="noStrike" cap="none">
                <a:solidFill>
                  <a:srgbClr val="FFFFFF"/>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490" name="Google Shape;490;g20f4414b199_0_4"/>
          <p:cNvSpPr/>
          <p:nvPr/>
        </p:nvSpPr>
        <p:spPr>
          <a:xfrm>
            <a:off x="523440" y="3002040"/>
            <a:ext cx="4518000" cy="183750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20f4414b199_0_4"/>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457200" marR="0" lvl="0" indent="0" algn="ctr" rtl="0">
              <a:lnSpc>
                <a:spcPct val="100000"/>
              </a:lnSpc>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A quale fase corrisponde la seguente definizione? "L'azienda consolida le proprie vendite nel mercato internazionale in cui opera".</a:t>
            </a:r>
            <a:r>
              <a:rPr lang="en-GB" sz="14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92" name="Google Shape;492;g20f4414b199_0_4"/>
          <p:cNvSpPr/>
          <p:nvPr/>
        </p:nvSpPr>
        <p:spPr>
          <a:xfrm>
            <a:off x="531350" y="3724375"/>
            <a:ext cx="4518000" cy="916200"/>
          </a:xfrm>
          <a:prstGeom prst="rect">
            <a:avLst/>
          </a:prstGeom>
          <a:noFill/>
          <a:ln>
            <a:noFill/>
          </a:ln>
        </p:spPr>
        <p:txBody>
          <a:bodyPr spcFirstLastPara="1" wrap="square" lIns="90000" tIns="45000" rIns="90000" bIns="45000" anchor="t" anchorCtr="0">
            <a:no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a:t>
            </a:r>
            <a:r>
              <a:rPr lang="en-GB" sz="1500" b="0" i="0" u="none" strike="noStrike" cap="none">
                <a:solidFill>
                  <a:srgbClr val="000000"/>
                </a:solidFill>
                <a:latin typeface="Calibri"/>
                <a:ea typeface="Calibri"/>
                <a:cs typeface="Calibri"/>
                <a:sym typeface="Calibri"/>
              </a:rPr>
              <a:t> 1.</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Fase</a:t>
            </a:r>
            <a:r>
              <a:rPr lang="en-GB" sz="1500" b="1" i="0" u="none" strike="noStrike" cap="none">
                <a:solidFill>
                  <a:srgbClr val="000000"/>
                </a:solidFill>
                <a:latin typeface="Calibri"/>
                <a:ea typeface="Calibri"/>
                <a:cs typeface="Calibri"/>
                <a:sym typeface="Calibri"/>
              </a:rPr>
              <a:t> 3.</a:t>
            </a:r>
            <a:endParaRPr sz="1500" b="1"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a:t>
            </a:r>
            <a:r>
              <a:rPr lang="en-GB" sz="1500" b="0" i="0" u="none" strike="noStrike" cap="none">
                <a:solidFill>
                  <a:srgbClr val="000000"/>
                </a:solidFill>
                <a:latin typeface="Calibri"/>
                <a:ea typeface="Calibri"/>
                <a:cs typeface="Calibri"/>
                <a:sym typeface="Calibri"/>
              </a:rPr>
              <a:t> 4.</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93" name="Google Shape;493;g20f4414b199_0_4"/>
          <p:cNvSpPr/>
          <p:nvPr/>
        </p:nvSpPr>
        <p:spPr>
          <a:xfrm>
            <a:off x="5331600" y="3021840"/>
            <a:ext cx="4518000" cy="183750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g20f4414b199_0_4"/>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400" b="0" i="0" u="none" strike="noStrike" cap="none">
                <a:solidFill>
                  <a:schemeClr val="lt1"/>
                </a:solidFill>
                <a:latin typeface="Calibri"/>
                <a:ea typeface="Calibri"/>
                <a:cs typeface="Calibri"/>
                <a:sym typeface="Calibri"/>
              </a:rPr>
              <a:t>Quale delle 3 strategie generiche corrisponde alla seguente definizione? "Una strategia che si concentra su un particolare gruppo e segmento di acquirenti".</a:t>
            </a: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p:txBody>
      </p:sp>
      <p:sp>
        <p:nvSpPr>
          <p:cNvPr id="495" name="Google Shape;495;g20f4414b199_0_4"/>
          <p:cNvSpPr/>
          <p:nvPr/>
        </p:nvSpPr>
        <p:spPr>
          <a:xfrm>
            <a:off x="2743200" y="4949280"/>
            <a:ext cx="4730100" cy="183750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20f4414b199_0_4"/>
          <p:cNvSpPr/>
          <p:nvPr/>
        </p:nvSpPr>
        <p:spPr>
          <a:xfrm>
            <a:off x="2749680" y="4950000"/>
            <a:ext cx="4730100" cy="6012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Arial"/>
              <a:buNone/>
            </a:pPr>
            <a:r>
              <a:rPr lang="en-GB" sz="1800">
                <a:solidFill>
                  <a:schemeClr val="lt1"/>
                </a:solidFill>
                <a:latin typeface="Calibri"/>
                <a:ea typeface="Calibri"/>
                <a:cs typeface="Calibri"/>
                <a:sym typeface="Calibri"/>
              </a:rPr>
              <a:t>Quale non è una forza che determina la competitività del settore?</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497" name="Google Shape;497;g20f4414b199_0_4" descr="Texto&#10;&#10;Descripción generada automáticamente"/>
          <p:cNvPicPr preferRelativeResize="0"/>
          <p:nvPr/>
        </p:nvPicPr>
        <p:blipFill rotWithShape="1">
          <a:blip r:embed="rId4">
            <a:alphaModFix/>
          </a:blip>
          <a:srcRect/>
          <a:stretch/>
        </p:blipFill>
        <p:spPr>
          <a:xfrm>
            <a:off x="7882560" y="6251040"/>
            <a:ext cx="2303638" cy="483119"/>
          </a:xfrm>
          <a:prstGeom prst="rect">
            <a:avLst/>
          </a:prstGeom>
          <a:noFill/>
          <a:ln>
            <a:noFill/>
          </a:ln>
        </p:spPr>
      </p:pic>
      <p:sp>
        <p:nvSpPr>
          <p:cNvPr id="498" name="Google Shape;498;g20f4414b199_0_4"/>
          <p:cNvSpPr/>
          <p:nvPr/>
        </p:nvSpPr>
        <p:spPr>
          <a:xfrm>
            <a:off x="7684200" y="5153400"/>
            <a:ext cx="4433100" cy="927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99" name="Google Shape;499;g20f4414b199_0_4"/>
          <p:cNvSpPr/>
          <p:nvPr/>
        </p:nvSpPr>
        <p:spPr>
          <a:xfrm>
            <a:off x="5338440" y="3695760"/>
            <a:ext cx="4518000" cy="1003200"/>
          </a:xfrm>
          <a:prstGeom prst="rect">
            <a:avLst/>
          </a:prstGeom>
          <a:noFill/>
          <a:ln>
            <a:noFill/>
          </a:ln>
        </p:spPr>
        <p:txBody>
          <a:bodyPr spcFirstLastPara="1" wrap="square" lIns="90000" tIns="45000" rIns="90000" bIns="45000" anchor="t" anchorCtr="0">
            <a:no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0" i="0" u="none" strike="noStrike" cap="none">
                <a:solidFill>
                  <a:srgbClr val="000000"/>
                </a:solidFill>
                <a:latin typeface="Calibri"/>
                <a:ea typeface="Calibri"/>
                <a:cs typeface="Calibri"/>
                <a:sym typeface="Calibri"/>
              </a:rPr>
              <a:t>Costo.</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0" i="0" u="none" strike="noStrike" cap="none">
                <a:solidFill>
                  <a:srgbClr val="000000"/>
                </a:solidFill>
                <a:latin typeface="Calibri"/>
                <a:ea typeface="Calibri"/>
                <a:cs typeface="Calibri"/>
                <a:sym typeface="Calibri"/>
              </a:rPr>
              <a:t>Differen</a:t>
            </a:r>
            <a:r>
              <a:rPr lang="en-GB" sz="1500">
                <a:latin typeface="Calibri"/>
                <a:ea typeface="Calibri"/>
                <a:cs typeface="Calibri"/>
                <a:sym typeface="Calibri"/>
              </a:rPr>
              <a:t>ziazione.</a:t>
            </a:r>
            <a:endParaRPr sz="1500">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i="0" u="none" strike="noStrike" cap="none">
                <a:solidFill>
                  <a:srgbClr val="000000"/>
                </a:solidFill>
                <a:latin typeface="Calibri"/>
                <a:ea typeface="Calibri"/>
                <a:cs typeface="Calibri"/>
                <a:sym typeface="Calibri"/>
              </a:rPr>
              <a:t>Fo</a:t>
            </a:r>
            <a:r>
              <a:rPr lang="en-GB" sz="1500" b="1">
                <a:latin typeface="Calibri"/>
                <a:ea typeface="Calibri"/>
                <a:cs typeface="Calibri"/>
                <a:sym typeface="Calibri"/>
              </a:rPr>
              <a:t>calizzazione.</a:t>
            </a:r>
            <a:endParaRPr sz="1500" b="1" i="0" u="none" strike="noStrike" cap="none">
              <a:solidFill>
                <a:srgbClr val="000000"/>
              </a:solidFill>
              <a:latin typeface="Calibri"/>
              <a:ea typeface="Calibri"/>
              <a:cs typeface="Calibri"/>
              <a:sym typeface="Calibri"/>
            </a:endParaRPr>
          </a:p>
        </p:txBody>
      </p:sp>
      <p:sp>
        <p:nvSpPr>
          <p:cNvPr id="500" name="Google Shape;500;g20f4414b199_0_4"/>
          <p:cNvSpPr/>
          <p:nvPr/>
        </p:nvSpPr>
        <p:spPr>
          <a:xfrm>
            <a:off x="2743200" y="5553720"/>
            <a:ext cx="4730100" cy="1231500"/>
          </a:xfrm>
          <a:prstGeom prst="rect">
            <a:avLst/>
          </a:prstGeom>
          <a:noFill/>
          <a:ln>
            <a:noFill/>
          </a:ln>
        </p:spPr>
        <p:txBody>
          <a:bodyPr spcFirstLastPara="1" wrap="square" lIns="90000" tIns="45000" rIns="90000" bIns="45000" anchor="t" anchorCtr="0">
            <a:no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I fornitori</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La rivalità tra i concorrenti</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La saturazione del mercato domestico.</a:t>
            </a:r>
            <a:endParaRPr sz="1500" b="1" i="0" u="none" strike="noStrike" cap="none">
              <a:solidFill>
                <a:srgbClr val="000000"/>
              </a:solidFill>
              <a:latin typeface="Calibri"/>
              <a:ea typeface="Calibri"/>
              <a:cs typeface="Calibri"/>
              <a:sym typeface="Calibri"/>
            </a:endParaRPr>
          </a:p>
        </p:txBody>
      </p:sp>
      <p:sp>
        <p:nvSpPr>
          <p:cNvPr id="501" name="Google Shape;501;g20f4414b199_0_4"/>
          <p:cNvSpPr/>
          <p:nvPr/>
        </p:nvSpPr>
        <p:spPr>
          <a:xfrm>
            <a:off x="525600" y="1717546"/>
            <a:ext cx="4518000" cy="1003200"/>
          </a:xfrm>
          <a:prstGeom prst="rect">
            <a:avLst/>
          </a:prstGeom>
          <a:noFill/>
          <a:ln>
            <a:noFill/>
          </a:ln>
        </p:spPr>
        <p:txBody>
          <a:bodyPr spcFirstLastPara="1" wrap="square" lIns="90000" tIns="45000" rIns="90000" bIns="45000" anchor="t" anchorCtr="0">
            <a:no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Bassa mobilità</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Domanda di prodotti fabbricati all'interno dei mercati nazionali.</a:t>
            </a:r>
            <a:endParaRPr sz="1500">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Delocalizzazione dell’azienda</a:t>
            </a:r>
            <a:r>
              <a:rPr lang="en-GB" sz="1500" b="1" i="0" u="none" strike="noStrike" cap="none">
                <a:solidFill>
                  <a:srgbClr val="000000"/>
                </a:solidFill>
                <a:latin typeface="Calibri"/>
                <a:ea typeface="Calibri"/>
                <a:cs typeface="Calibri"/>
                <a:sym typeface="Calibri"/>
              </a:rPr>
              <a:t>.</a:t>
            </a:r>
            <a:endParaRPr sz="1500" b="1" i="0" u="none" strike="noStrike" cap="none">
              <a:solidFill>
                <a:srgbClr val="000000"/>
              </a:solidFill>
              <a:latin typeface="Calibri"/>
              <a:ea typeface="Calibri"/>
              <a:cs typeface="Calibri"/>
              <a:sym typeface="Calibri"/>
            </a:endParaRPr>
          </a:p>
        </p:txBody>
      </p:sp>
      <p:sp>
        <p:nvSpPr>
          <p:cNvPr id="502" name="Google Shape;502;g20f4414b199_0_4"/>
          <p:cNvSpPr/>
          <p:nvPr/>
        </p:nvSpPr>
        <p:spPr>
          <a:xfrm>
            <a:off x="5331600" y="1614590"/>
            <a:ext cx="4518000" cy="1003200"/>
          </a:xfrm>
          <a:prstGeom prst="rect">
            <a:avLst/>
          </a:prstGeom>
          <a:noFill/>
          <a:ln>
            <a:noFill/>
          </a:ln>
        </p:spPr>
        <p:txBody>
          <a:bodyPr spcFirstLastPara="1" wrap="square" lIns="90000" tIns="45000" rIns="90000" bIns="45000" anchor="t" anchorCtr="0">
            <a:no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0" i="0" u="none" strike="noStrike" cap="none">
                <a:solidFill>
                  <a:srgbClr val="000000"/>
                </a:solidFill>
                <a:latin typeface="Calibri"/>
                <a:ea typeface="Calibri"/>
                <a:cs typeface="Calibri"/>
                <a:sym typeface="Calibri"/>
              </a:rPr>
              <a:t>E</a:t>
            </a:r>
            <a:r>
              <a:rPr lang="en-GB" sz="1500">
                <a:latin typeface="Calibri"/>
                <a:ea typeface="Calibri"/>
                <a:cs typeface="Calibri"/>
                <a:sym typeface="Calibri"/>
              </a:rPr>
              <a:t>sportazione.</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Trasferimento internazionale di “know-how”</a:t>
            </a:r>
            <a:r>
              <a:rPr lang="en-GB" sz="1500" b="0" i="0" u="none" strike="noStrike" cap="none">
                <a:solidFill>
                  <a:srgbClr val="000000"/>
                </a:solidFill>
                <a:latin typeface="Calibri"/>
                <a:ea typeface="Calibri"/>
                <a:cs typeface="Calibri"/>
                <a:sym typeface="Calibri"/>
              </a:rPr>
              <a:t>.</a:t>
            </a:r>
            <a:endParaRPr sz="1500" b="0"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Entrambe</a:t>
            </a:r>
            <a:r>
              <a:rPr lang="en-GB" sz="1500" b="1" i="0" u="none" strike="noStrike" cap="none">
                <a:solidFill>
                  <a:srgbClr val="000000"/>
                </a:solidFill>
                <a:latin typeface="Calibri"/>
                <a:ea typeface="Calibri"/>
                <a:cs typeface="Calibri"/>
                <a:sym typeface="Calibri"/>
              </a:rPr>
              <a:t>. </a:t>
            </a:r>
            <a:endParaRPr sz="1500" b="1"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
          <p:cNvSpPr/>
          <p:nvPr/>
        </p:nvSpPr>
        <p:spPr>
          <a:xfrm rot="5400000">
            <a:off x="1098875" y="-16925"/>
            <a:ext cx="3162600" cy="38421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rot="5400000">
            <a:off x="4933625" y="409125"/>
            <a:ext cx="5757000" cy="51849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1269950" y="1675875"/>
            <a:ext cx="3669900" cy="718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Cosa si intende per globalizzazione?</a:t>
            </a:r>
            <a:endParaRPr sz="16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Effetti della globalizzazione</a:t>
            </a:r>
            <a:endParaRPr sz="16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5" name="Google Shape;145;p3"/>
          <p:cNvSpPr/>
          <p:nvPr/>
        </p:nvSpPr>
        <p:spPr>
          <a:xfrm>
            <a:off x="1640475" y="913100"/>
            <a:ext cx="2303700" cy="3648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t>La globalizzazione e le sue conseguenze</a:t>
            </a:r>
            <a:endParaRPr sz="1800" b="0" i="0" u="none" strike="noStrike" cap="none">
              <a:solidFill>
                <a:srgbClr val="000000"/>
              </a:solidFill>
              <a:latin typeface="Arial"/>
              <a:ea typeface="Arial"/>
              <a:cs typeface="Arial"/>
              <a:sym typeface="Arial"/>
            </a:endParaRPr>
          </a:p>
        </p:txBody>
      </p:sp>
      <p:sp>
        <p:nvSpPr>
          <p:cNvPr id="146" name="Google Shape;146;p3"/>
          <p:cNvSpPr/>
          <p:nvPr/>
        </p:nvSpPr>
        <p:spPr>
          <a:xfrm>
            <a:off x="6039725" y="1653900"/>
            <a:ext cx="5957400" cy="3561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Che cos'è l'internazionalizzazione d'impresa?</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Azioni per l'internazionalizzazione delle imprese</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Fattori per l'internazionalizzazione delle imprese</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Vantaggi e svantaggi dell'internazionalizzazione d'impresa</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Processo di internazionalizzazione</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Fasi dell'internazionalizzazione d'impresa</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Valutazione interna</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Strategie generiche</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Strategia internazionale</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Le cinque forze che determinano la competitività </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Gestione delle esportazioni e performance</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Integrazione economica</a:t>
            </a: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7" name="Google Shape;147;p3"/>
          <p:cNvSpPr/>
          <p:nvPr/>
        </p:nvSpPr>
        <p:spPr>
          <a:xfrm>
            <a:off x="1356685" y="978788"/>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6432720" y="1055710"/>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a:off x="5769725" y="1653900"/>
            <a:ext cx="270000" cy="3072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50" name="Google Shape;150;p3"/>
          <p:cNvSpPr/>
          <p:nvPr/>
        </p:nvSpPr>
        <p:spPr>
          <a:xfrm>
            <a:off x="999960" y="1563025"/>
            <a:ext cx="270000" cy="13101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p:txBody>
      </p:sp>
      <p:sp>
        <p:nvSpPr>
          <p:cNvPr id="151" name="Google Shape;151;p3"/>
          <p:cNvSpPr/>
          <p:nvPr/>
        </p:nvSpPr>
        <p:spPr>
          <a:xfrm rot="-3776564">
            <a:off x="9054631" y="73890"/>
            <a:ext cx="390432" cy="1004927"/>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152" name="Google Shape;152;p3"/>
          <p:cNvSpPr/>
          <p:nvPr/>
        </p:nvSpPr>
        <p:spPr>
          <a:xfrm rot="-4120865">
            <a:off x="1303414" y="2720452"/>
            <a:ext cx="390308" cy="100479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pic>
        <p:nvPicPr>
          <p:cNvPr id="153" name="Google Shape;153;p3" descr="Texto&#10;&#10;Descripción generada automáticamente"/>
          <p:cNvPicPr preferRelativeResize="0"/>
          <p:nvPr/>
        </p:nvPicPr>
        <p:blipFill rotWithShape="1">
          <a:blip r:embed="rId4">
            <a:alphaModFix/>
          </a:blip>
          <a:srcRect/>
          <a:stretch/>
        </p:blipFill>
        <p:spPr>
          <a:xfrm>
            <a:off x="199080" y="6234480"/>
            <a:ext cx="2303640" cy="483120"/>
          </a:xfrm>
          <a:prstGeom prst="rect">
            <a:avLst/>
          </a:prstGeom>
          <a:noFill/>
          <a:ln>
            <a:noFill/>
          </a:ln>
        </p:spPr>
      </p:pic>
      <p:sp>
        <p:nvSpPr>
          <p:cNvPr id="154" name="Google Shape;154;p3"/>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155" name="Google Shape;155;p3"/>
          <p:cNvSpPr/>
          <p:nvPr/>
        </p:nvSpPr>
        <p:spPr>
          <a:xfrm>
            <a:off x="6458375" y="990000"/>
            <a:ext cx="2707500" cy="364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t>Cosa si intende per mercato internazionale</a:t>
            </a:r>
            <a:r>
              <a:rPr lang="en-GB"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sp>
        <p:nvSpPr>
          <p:cNvPr id="507" name="Google Shape;507;p27"/>
          <p:cNvSpPr/>
          <p:nvPr/>
        </p:nvSpPr>
        <p:spPr>
          <a:xfrm>
            <a:off x="4849560" y="4214160"/>
            <a:ext cx="1950480" cy="395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EA4E46"/>
                </a:solidFill>
                <a:latin typeface="Calibri"/>
                <a:ea typeface="Calibri"/>
                <a:cs typeface="Calibri"/>
                <a:sym typeface="Calibri"/>
              </a:rPr>
              <a:t>moreproject.eu</a:t>
            </a:r>
            <a:endParaRPr sz="2000" b="0" i="0" u="none" strike="noStrike" cap="none">
              <a:solidFill>
                <a:srgbClr val="000000"/>
              </a:solidFill>
              <a:latin typeface="Arial"/>
              <a:ea typeface="Arial"/>
              <a:cs typeface="Arial"/>
              <a:sym typeface="Arial"/>
            </a:endParaRPr>
          </a:p>
        </p:txBody>
      </p:sp>
      <p:pic>
        <p:nvPicPr>
          <p:cNvPr id="508" name="Google Shape;508;p27"/>
          <p:cNvPicPr preferRelativeResize="0"/>
          <p:nvPr/>
        </p:nvPicPr>
        <p:blipFill rotWithShape="1">
          <a:blip r:embed="rId4">
            <a:alphaModFix/>
          </a:blip>
          <a:srcRect l="17327" t="38446" r="19051" b="33333"/>
          <a:stretch/>
        </p:blipFill>
        <p:spPr>
          <a:xfrm>
            <a:off x="9123840" y="327960"/>
            <a:ext cx="2765880" cy="1225440"/>
          </a:xfrm>
          <a:prstGeom prst="rect">
            <a:avLst/>
          </a:prstGeom>
          <a:noFill/>
          <a:ln>
            <a:noFill/>
          </a:ln>
        </p:spPr>
      </p:pic>
      <p:pic>
        <p:nvPicPr>
          <p:cNvPr id="509" name="Google Shape;509;p27" descr="Texto&#10;&#10;Descripción generada automáticamente"/>
          <p:cNvPicPr preferRelativeResize="0"/>
          <p:nvPr/>
        </p:nvPicPr>
        <p:blipFill rotWithShape="1">
          <a:blip r:embed="rId5">
            <a:alphaModFix/>
          </a:blip>
          <a:srcRect/>
          <a:stretch/>
        </p:blipFill>
        <p:spPr>
          <a:xfrm>
            <a:off x="199080" y="6234480"/>
            <a:ext cx="2303640" cy="483120"/>
          </a:xfrm>
          <a:prstGeom prst="rect">
            <a:avLst/>
          </a:prstGeom>
          <a:noFill/>
          <a:ln>
            <a:noFill/>
          </a:ln>
        </p:spPr>
      </p:pic>
      <p:sp>
        <p:nvSpPr>
          <p:cNvPr id="510" name="Google Shape;510;p27"/>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g2032f37d30e_0_3"/>
          <p:cNvSpPr/>
          <p:nvPr/>
        </p:nvSpPr>
        <p:spPr>
          <a:xfrm>
            <a:off x="850800" y="251425"/>
            <a:ext cx="99195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Unità 1: </a:t>
            </a:r>
            <a:r>
              <a:rPr lang="en-GB" sz="3600" b="1">
                <a:solidFill>
                  <a:srgbClr val="FAB632"/>
                </a:solidFill>
                <a:latin typeface="Calibri"/>
                <a:ea typeface="Calibri"/>
                <a:cs typeface="Calibri"/>
                <a:sym typeface="Calibri"/>
              </a:rPr>
              <a:t>La globalizzazione e le sue conseguenze</a:t>
            </a:r>
            <a:endParaRPr sz="3600" b="0" i="0" u="none" strike="noStrike" cap="none">
              <a:solidFill>
                <a:srgbClr val="000000"/>
              </a:solidFill>
              <a:latin typeface="Arial"/>
              <a:ea typeface="Arial"/>
              <a:cs typeface="Arial"/>
              <a:sym typeface="Arial"/>
            </a:endParaRPr>
          </a:p>
        </p:txBody>
      </p:sp>
      <p:sp>
        <p:nvSpPr>
          <p:cNvPr id="161" name="Google Shape;161;g2032f37d30e_0_3"/>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a:t>
            </a:r>
            <a:r>
              <a:rPr lang="en-GB" sz="2400" b="0" i="0" u="none" strike="noStrike" cap="none">
                <a:solidFill>
                  <a:srgbClr val="21B4A9"/>
                </a:solidFill>
                <a:latin typeface="Calibri"/>
                <a:ea typeface="Calibri"/>
                <a:cs typeface="Calibri"/>
                <a:sym typeface="Calibri"/>
              </a:rPr>
              <a:t> 1: </a:t>
            </a:r>
            <a:r>
              <a:rPr lang="en-GB" sz="2400">
                <a:solidFill>
                  <a:srgbClr val="21B4A9"/>
                </a:solidFill>
                <a:latin typeface="Calibri"/>
                <a:ea typeface="Calibri"/>
                <a:cs typeface="Calibri"/>
                <a:sym typeface="Calibri"/>
              </a:rPr>
              <a:t>Cosa si intende per globalizzazione</a:t>
            </a:r>
            <a:r>
              <a:rPr lang="en-GB" sz="2400" b="0" i="0" u="none" strike="noStrike" cap="none">
                <a:solidFill>
                  <a:srgbClr val="21B4A9"/>
                </a:solidFill>
                <a:latin typeface="Calibri"/>
                <a:ea typeface="Calibri"/>
                <a:cs typeface="Calibri"/>
                <a:sym typeface="Calibri"/>
              </a:rPr>
              <a:t>?</a:t>
            </a:r>
            <a:endParaRPr sz="2400" b="0" i="0" u="none" strike="noStrike" cap="none">
              <a:solidFill>
                <a:srgbClr val="000000"/>
              </a:solidFill>
              <a:latin typeface="Arial"/>
              <a:ea typeface="Arial"/>
              <a:cs typeface="Arial"/>
              <a:sym typeface="Arial"/>
            </a:endParaRPr>
          </a:p>
        </p:txBody>
      </p:sp>
      <p:sp>
        <p:nvSpPr>
          <p:cNvPr id="162" name="Google Shape;162;g2032f37d30e_0_3"/>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163" name="Google Shape;163;g2032f37d30e_0_3"/>
          <p:cNvSpPr txBox="1"/>
          <p:nvPr/>
        </p:nvSpPr>
        <p:spPr>
          <a:xfrm>
            <a:off x="850800" y="1829425"/>
            <a:ext cx="6199500" cy="677100"/>
          </a:xfrm>
          <a:prstGeom prst="rect">
            <a:avLst/>
          </a:prstGeom>
          <a:noFill/>
          <a:ln w="28575"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GB" sz="1600"/>
              <a:t>"La tendenza verso una maggiore integrazione e interdipendenza tra paesi e regioni del mondo".</a:t>
            </a:r>
            <a:endParaRPr sz="1600"/>
          </a:p>
        </p:txBody>
      </p:sp>
      <p:sp>
        <p:nvSpPr>
          <p:cNvPr id="164" name="Google Shape;164;g2032f37d30e_0_3"/>
          <p:cNvSpPr txBox="1"/>
          <p:nvPr/>
        </p:nvSpPr>
        <p:spPr>
          <a:xfrm>
            <a:off x="850800" y="2982300"/>
            <a:ext cx="6199500" cy="16623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600"/>
              <a:t>Oggi la comunicazione è così veloce ed efficiente che è possibile:</a:t>
            </a:r>
            <a:endParaRPr sz="1600"/>
          </a:p>
          <a:p>
            <a:pPr marL="457200" marR="0" lvl="0" indent="-330200" algn="just" rtl="0">
              <a:lnSpc>
                <a:spcPct val="100000"/>
              </a:lnSpc>
              <a:spcBef>
                <a:spcPts val="0"/>
              </a:spcBef>
              <a:spcAft>
                <a:spcPts val="0"/>
              </a:spcAft>
              <a:buSzPts val="1600"/>
              <a:buChar char="●"/>
            </a:pPr>
            <a:r>
              <a:rPr lang="en-GB" sz="1600"/>
              <a:t>essere al corrente di ciò che accade altrove,</a:t>
            </a:r>
            <a:endParaRPr sz="1600"/>
          </a:p>
          <a:p>
            <a:pPr marL="457200" marR="0" lvl="0" indent="-330200" algn="just" rtl="0">
              <a:lnSpc>
                <a:spcPct val="100000"/>
              </a:lnSpc>
              <a:spcBef>
                <a:spcPts val="0"/>
              </a:spcBef>
              <a:spcAft>
                <a:spcPts val="0"/>
              </a:spcAft>
              <a:buSzPts val="1600"/>
              <a:buChar char="●"/>
            </a:pPr>
            <a:r>
              <a:rPr lang="en-GB" sz="1600"/>
              <a:t>comunicare in tempo reale senza costi eccessivi,</a:t>
            </a:r>
            <a:endParaRPr sz="1600"/>
          </a:p>
          <a:p>
            <a:pPr marL="457200" marR="0" lvl="0" indent="-330200" algn="just" rtl="0">
              <a:lnSpc>
                <a:spcPct val="100000"/>
              </a:lnSpc>
              <a:spcBef>
                <a:spcPts val="0"/>
              </a:spcBef>
              <a:spcAft>
                <a:spcPts val="0"/>
              </a:spcAft>
              <a:buSzPts val="1600"/>
              <a:buChar char="●"/>
            </a:pPr>
            <a:r>
              <a:rPr lang="en-GB" sz="1600"/>
              <a:t>consumare prodotti provenienti da qualsiasi parte del mondo e acquistarli nel nostro negozio di quartiere.</a:t>
            </a:r>
            <a:endParaRPr sz="1600"/>
          </a:p>
          <a:p>
            <a:pPr marL="0" marR="0" lvl="0" indent="0" algn="just" rtl="0">
              <a:lnSpc>
                <a:spcPct val="100000"/>
              </a:lnSpc>
              <a:spcBef>
                <a:spcPts val="0"/>
              </a:spcBef>
              <a:spcAft>
                <a:spcPts val="0"/>
              </a:spcAft>
              <a:buNone/>
            </a:pPr>
            <a:endParaRPr sz="1600"/>
          </a:p>
        </p:txBody>
      </p:sp>
      <p:sp>
        <p:nvSpPr>
          <p:cNvPr id="165" name="Google Shape;165;g2032f37d30e_0_3"/>
          <p:cNvSpPr/>
          <p:nvPr/>
        </p:nvSpPr>
        <p:spPr>
          <a:xfrm>
            <a:off x="8054725" y="1319075"/>
            <a:ext cx="2967084" cy="2092176"/>
          </a:xfrm>
          <a:prstGeom prst="cloud">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1200"/>
              </a:spcBef>
              <a:spcAft>
                <a:spcPts val="0"/>
              </a:spcAft>
              <a:buClr>
                <a:schemeClr val="dk1"/>
              </a:buClr>
              <a:buSzPts val="1100"/>
              <a:buFont typeface="Arial"/>
              <a:buNone/>
            </a:pPr>
            <a:r>
              <a:rPr lang="en-GB" sz="1600" b="1">
                <a:solidFill>
                  <a:schemeClr val="dk1"/>
                </a:solidFill>
              </a:rPr>
              <a:t>Con il click di un pulsante possiamo sapere cosa succede nel mondo</a:t>
            </a:r>
            <a:r>
              <a:rPr lang="en-GB" sz="1600" b="1" i="0" u="none" strike="noStrike" cap="none">
                <a:solidFill>
                  <a:schemeClr val="dk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pic>
        <p:nvPicPr>
          <p:cNvPr id="166" name="Google Shape;166;g2032f37d30e_0_3"/>
          <p:cNvPicPr preferRelativeResize="0"/>
          <p:nvPr/>
        </p:nvPicPr>
        <p:blipFill rotWithShape="1">
          <a:blip r:embed="rId4">
            <a:alphaModFix/>
          </a:blip>
          <a:srcRect/>
          <a:stretch/>
        </p:blipFill>
        <p:spPr>
          <a:xfrm>
            <a:off x="9076575" y="3035876"/>
            <a:ext cx="1619250" cy="1323975"/>
          </a:xfrm>
          <a:prstGeom prst="rect">
            <a:avLst/>
          </a:prstGeom>
          <a:noFill/>
          <a:ln>
            <a:noFill/>
          </a:ln>
        </p:spPr>
      </p:pic>
      <p:pic>
        <p:nvPicPr>
          <p:cNvPr id="167" name="Google Shape;167;g2032f37d30e_0_3"/>
          <p:cNvPicPr preferRelativeResize="0"/>
          <p:nvPr/>
        </p:nvPicPr>
        <p:blipFill rotWithShape="1">
          <a:blip r:embed="rId5">
            <a:alphaModFix/>
          </a:blip>
          <a:srcRect/>
          <a:stretch/>
        </p:blipFill>
        <p:spPr>
          <a:xfrm>
            <a:off x="7163100" y="3709850"/>
            <a:ext cx="2348454" cy="215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g2032f37d30e_0_11"/>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173" name="Google Shape;173;g2032f37d30e_0_11"/>
          <p:cNvSpPr txBox="1"/>
          <p:nvPr/>
        </p:nvSpPr>
        <p:spPr>
          <a:xfrm>
            <a:off x="850800" y="1460600"/>
            <a:ext cx="7190400" cy="4464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t>La globalizzazione emerge e si perpetua tramite questi fattori</a:t>
            </a:r>
            <a:r>
              <a:rPr lang="en-GB" sz="1700" b="0" i="0" u="none" strike="noStrike" cap="none">
                <a:solidFill>
                  <a:srgbClr val="00000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p:txBody>
      </p:sp>
      <p:sp>
        <p:nvSpPr>
          <p:cNvPr id="174" name="Google Shape;174;g2032f37d30e_0_11"/>
          <p:cNvSpPr/>
          <p:nvPr/>
        </p:nvSpPr>
        <p:spPr>
          <a:xfrm>
            <a:off x="2107875" y="1921413"/>
            <a:ext cx="9161700" cy="1231500"/>
          </a:xfrm>
          <a:prstGeom prst="round1Rect">
            <a:avLst>
              <a:gd name="adj" fmla="val 16667"/>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032f37d30e_0_11"/>
          <p:cNvSpPr/>
          <p:nvPr/>
        </p:nvSpPr>
        <p:spPr>
          <a:xfrm rot="5400000">
            <a:off x="1489100" y="1836188"/>
            <a:ext cx="1276200" cy="1417800"/>
          </a:xfrm>
          <a:prstGeom prst="hexagon">
            <a:avLst>
              <a:gd name="adj" fmla="val 25000"/>
              <a:gd name="vf" fmla="val 115470"/>
            </a:avLst>
          </a:prstGeom>
          <a:solidFill>
            <a:srgbClr val="1C8C7F"/>
          </a:solid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2032f37d30e_0_11"/>
          <p:cNvSpPr txBox="1"/>
          <p:nvPr/>
        </p:nvSpPr>
        <p:spPr>
          <a:xfrm>
            <a:off x="3061338" y="2034275"/>
            <a:ext cx="7867800" cy="1231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Uno dei motori di questo fenomeno è la tecnologia, che facilita la comunicazione tra le diverse località del mondo e rende possibile l'omogeneizzazione di alcuni comportamenti e consumi a livello globale.</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latin typeface="Calibri"/>
              <a:ea typeface="Calibri"/>
              <a:cs typeface="Calibri"/>
              <a:sym typeface="Calibri"/>
            </a:endParaRPr>
          </a:p>
        </p:txBody>
      </p:sp>
      <p:sp>
        <p:nvSpPr>
          <p:cNvPr id="177" name="Google Shape;177;g2032f37d30e_0_11"/>
          <p:cNvSpPr txBox="1"/>
          <p:nvPr/>
        </p:nvSpPr>
        <p:spPr>
          <a:xfrm>
            <a:off x="1564400" y="2321900"/>
            <a:ext cx="11814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700" b="0" i="0" u="none" strike="noStrike" cap="none">
                <a:solidFill>
                  <a:srgbClr val="FFFFFF"/>
                </a:solidFill>
                <a:latin typeface="Calibri"/>
                <a:ea typeface="Calibri"/>
                <a:cs typeface="Calibri"/>
                <a:sym typeface="Calibri"/>
              </a:rPr>
              <a:t>Tec</a:t>
            </a:r>
            <a:r>
              <a:rPr lang="en-GB" sz="1700">
                <a:solidFill>
                  <a:srgbClr val="FFFFFF"/>
                </a:solidFill>
                <a:latin typeface="Calibri"/>
                <a:ea typeface="Calibri"/>
                <a:cs typeface="Calibri"/>
                <a:sym typeface="Calibri"/>
              </a:rPr>
              <a:t>nologia</a:t>
            </a:r>
            <a:endParaRPr sz="1700" b="0" i="0" u="none" strike="noStrike" cap="none">
              <a:solidFill>
                <a:srgbClr val="FFFFFF"/>
              </a:solidFill>
              <a:latin typeface="Calibri"/>
              <a:ea typeface="Calibri"/>
              <a:cs typeface="Calibri"/>
              <a:sym typeface="Calibri"/>
            </a:endParaRPr>
          </a:p>
        </p:txBody>
      </p:sp>
      <p:sp>
        <p:nvSpPr>
          <p:cNvPr id="178" name="Google Shape;178;g2032f37d30e_0_11"/>
          <p:cNvSpPr/>
          <p:nvPr/>
        </p:nvSpPr>
        <p:spPr>
          <a:xfrm>
            <a:off x="2107875" y="3317605"/>
            <a:ext cx="9161700" cy="1231500"/>
          </a:xfrm>
          <a:prstGeom prst="round1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032f37d30e_0_11"/>
          <p:cNvSpPr txBox="1"/>
          <p:nvPr/>
        </p:nvSpPr>
        <p:spPr>
          <a:xfrm>
            <a:off x="3061360" y="3597068"/>
            <a:ext cx="7867800" cy="708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La facilità di trasmissione della conoscenza: le telecomunicazioni rendono possibile lo scambio e il trasferimento rapido ed efficace della conoscenza.</a:t>
            </a:r>
            <a:endParaRPr sz="1700">
              <a:latin typeface="Calibri"/>
              <a:ea typeface="Calibri"/>
              <a:cs typeface="Calibri"/>
              <a:sym typeface="Calibri"/>
            </a:endParaRPr>
          </a:p>
        </p:txBody>
      </p:sp>
      <p:sp>
        <p:nvSpPr>
          <p:cNvPr id="180" name="Google Shape;180;g2032f37d30e_0_11"/>
          <p:cNvSpPr/>
          <p:nvPr/>
        </p:nvSpPr>
        <p:spPr>
          <a:xfrm rot="5400000">
            <a:off x="1489100" y="3224450"/>
            <a:ext cx="1276200" cy="1417800"/>
          </a:xfrm>
          <a:prstGeom prst="hexagon">
            <a:avLst>
              <a:gd name="adj" fmla="val 25000"/>
              <a:gd name="vf" fmla="val 115470"/>
            </a:avLst>
          </a:prstGeom>
          <a:solidFill>
            <a:srgbClr val="C00000"/>
          </a:solid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032f37d30e_0_11"/>
          <p:cNvSpPr txBox="1"/>
          <p:nvPr/>
        </p:nvSpPr>
        <p:spPr>
          <a:xfrm>
            <a:off x="1418300" y="3717800"/>
            <a:ext cx="1417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600">
                <a:solidFill>
                  <a:srgbClr val="FFFFFF"/>
                </a:solidFill>
                <a:latin typeface="Calibri"/>
                <a:ea typeface="Calibri"/>
                <a:cs typeface="Calibri"/>
                <a:sym typeface="Calibri"/>
              </a:rPr>
              <a:t>Conoscenza</a:t>
            </a:r>
            <a:endParaRPr sz="1600" b="0" i="0" u="none" strike="noStrike" cap="none">
              <a:solidFill>
                <a:srgbClr val="FFFFFF"/>
              </a:solidFill>
              <a:latin typeface="Calibri"/>
              <a:ea typeface="Calibri"/>
              <a:cs typeface="Calibri"/>
              <a:sym typeface="Calibri"/>
            </a:endParaRPr>
          </a:p>
        </p:txBody>
      </p:sp>
      <p:sp>
        <p:nvSpPr>
          <p:cNvPr id="182" name="Google Shape;182;g2032f37d30e_0_11"/>
          <p:cNvSpPr/>
          <p:nvPr/>
        </p:nvSpPr>
        <p:spPr>
          <a:xfrm>
            <a:off x="2107875" y="4749236"/>
            <a:ext cx="9161700" cy="1231500"/>
          </a:xfrm>
          <a:prstGeom prst="round1Rect">
            <a:avLst>
              <a:gd name="adj" fmla="val 16667"/>
            </a:avLst>
          </a:prstGeom>
          <a:no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032f37d30e_0_11"/>
          <p:cNvSpPr txBox="1"/>
          <p:nvPr/>
        </p:nvSpPr>
        <p:spPr>
          <a:xfrm>
            <a:off x="3061360" y="4788286"/>
            <a:ext cx="7867800" cy="969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L'abbassamento dei costi dei sistemi di trasporto di merci e persone ha favorito il rapido scambio di prodotti e servizi, facilitando la mobilità e i contatti tra diverse nazionalità.</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latin typeface="Calibri"/>
              <a:ea typeface="Calibri"/>
              <a:cs typeface="Calibri"/>
              <a:sym typeface="Calibri"/>
            </a:endParaRPr>
          </a:p>
        </p:txBody>
      </p:sp>
      <p:sp>
        <p:nvSpPr>
          <p:cNvPr id="184" name="Google Shape;184;g2032f37d30e_0_11"/>
          <p:cNvSpPr/>
          <p:nvPr/>
        </p:nvSpPr>
        <p:spPr>
          <a:xfrm rot="5400000">
            <a:off x="1489100" y="4656075"/>
            <a:ext cx="1276200" cy="1417800"/>
          </a:xfrm>
          <a:prstGeom prst="hexagon">
            <a:avLst>
              <a:gd name="adj" fmla="val 25000"/>
              <a:gd name="vf" fmla="val 115470"/>
            </a:avLst>
          </a:prstGeom>
          <a:solidFill>
            <a:srgbClr val="FAB632"/>
          </a:solid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032f37d30e_0_11"/>
          <p:cNvSpPr txBox="1"/>
          <p:nvPr/>
        </p:nvSpPr>
        <p:spPr>
          <a:xfrm>
            <a:off x="1418300" y="5026425"/>
            <a:ext cx="14178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600" b="0" i="0" u="none" strike="noStrike" cap="none">
                <a:solidFill>
                  <a:srgbClr val="FFFFFF"/>
                </a:solidFill>
                <a:latin typeface="Calibri"/>
                <a:ea typeface="Calibri"/>
                <a:cs typeface="Calibri"/>
                <a:sym typeface="Calibri"/>
              </a:rPr>
              <a:t>Transpor</a:t>
            </a:r>
            <a:r>
              <a:rPr lang="en-GB" sz="1600">
                <a:solidFill>
                  <a:srgbClr val="FFFFFF"/>
                </a:solidFill>
                <a:latin typeface="Calibri"/>
                <a:ea typeface="Calibri"/>
                <a:cs typeface="Calibri"/>
                <a:sym typeface="Calibri"/>
              </a:rPr>
              <a:t>ti e mobilità</a:t>
            </a:r>
            <a:endParaRPr sz="1600" b="0" i="0" u="none" strike="noStrike" cap="none">
              <a:solidFill>
                <a:srgbClr val="FFFFFF"/>
              </a:solidFill>
              <a:latin typeface="Calibri"/>
              <a:ea typeface="Calibri"/>
              <a:cs typeface="Calibri"/>
              <a:sym typeface="Calibri"/>
            </a:endParaRPr>
          </a:p>
        </p:txBody>
      </p:sp>
      <p:sp>
        <p:nvSpPr>
          <p:cNvPr id="186" name="Google Shape;186;g2032f37d30e_0_11"/>
          <p:cNvSpPr/>
          <p:nvPr/>
        </p:nvSpPr>
        <p:spPr>
          <a:xfrm>
            <a:off x="850800" y="251425"/>
            <a:ext cx="99195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1: La globalizzazione e le sue conseguenze</a:t>
            </a:r>
            <a:endParaRPr sz="3600" b="0" i="0" u="none" strike="noStrike" cap="none">
              <a:solidFill>
                <a:srgbClr val="000000"/>
              </a:solidFill>
              <a:latin typeface="Arial"/>
              <a:ea typeface="Arial"/>
              <a:cs typeface="Arial"/>
              <a:sym typeface="Arial"/>
            </a:endParaRPr>
          </a:p>
        </p:txBody>
      </p:sp>
      <p:sp>
        <p:nvSpPr>
          <p:cNvPr id="187" name="Google Shape;187;g2032f37d30e_0_11"/>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 1: cosa si intende per globalizzazione</a:t>
            </a:r>
            <a:r>
              <a:rPr lang="en-GB" sz="2400" b="0" i="0" u="none" strike="noStrike" cap="none">
                <a:solidFill>
                  <a:srgbClr val="21B4A9"/>
                </a:solidFill>
                <a:latin typeface="Calibri"/>
                <a:ea typeface="Calibri"/>
                <a:cs typeface="Calibri"/>
                <a:sym typeface="Calibri"/>
              </a:rPr>
              <a:t>?</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g2032f37d30e_0_17"/>
          <p:cNvSpPr/>
          <p:nvPr/>
        </p:nvSpPr>
        <p:spPr>
          <a:xfrm rot="5400000">
            <a:off x="5496703" y="4185288"/>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032f37d30e_0_17"/>
          <p:cNvSpPr/>
          <p:nvPr/>
        </p:nvSpPr>
        <p:spPr>
          <a:xfrm rot="5400000">
            <a:off x="3463128" y="4185288"/>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032f37d30e_0_17"/>
          <p:cNvSpPr/>
          <p:nvPr/>
        </p:nvSpPr>
        <p:spPr>
          <a:xfrm rot="5400000">
            <a:off x="6514003" y="2914813"/>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g2032f37d30e_0_17"/>
          <p:cNvPicPr preferRelativeResize="0"/>
          <p:nvPr/>
        </p:nvPicPr>
        <p:blipFill rotWithShape="1">
          <a:blip r:embed="rId4">
            <a:alphaModFix/>
          </a:blip>
          <a:srcRect/>
          <a:stretch/>
        </p:blipFill>
        <p:spPr>
          <a:xfrm>
            <a:off x="8667075" y="3533363"/>
            <a:ext cx="2582350" cy="2334550"/>
          </a:xfrm>
          <a:prstGeom prst="rect">
            <a:avLst/>
          </a:prstGeom>
          <a:noFill/>
          <a:ln>
            <a:noFill/>
          </a:ln>
        </p:spPr>
      </p:pic>
      <p:sp>
        <p:nvSpPr>
          <p:cNvPr id="196" name="Google Shape;196;g2032f37d30e_0_17"/>
          <p:cNvSpPr/>
          <p:nvPr/>
        </p:nvSpPr>
        <p:spPr>
          <a:xfrm>
            <a:off x="6340913" y="3394338"/>
            <a:ext cx="1999500" cy="942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Domanda di prodotti realizzati e fabbricati al di fuori dei mercati nazionali</a:t>
            </a:r>
            <a:endParaRPr sz="16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97" name="Google Shape;197;g2032f37d30e_0_17"/>
          <p:cNvSpPr/>
          <p:nvPr/>
        </p:nvSpPr>
        <p:spPr>
          <a:xfrm>
            <a:off x="5323613" y="4681438"/>
            <a:ext cx="1999500" cy="942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1200"/>
              </a:spcBef>
              <a:spcAft>
                <a:spcPts val="0"/>
              </a:spcAft>
              <a:buClr>
                <a:schemeClr val="dk1"/>
              </a:buClr>
              <a:buSzPts val="1100"/>
              <a:buFont typeface="Arial"/>
              <a:buNone/>
            </a:pPr>
            <a:r>
              <a:rPr lang="en-GB" sz="1600">
                <a:latin typeface="Calibri"/>
                <a:ea typeface="Calibri"/>
                <a:cs typeface="Calibri"/>
                <a:sym typeface="Calibri"/>
              </a:rPr>
              <a:t>Tendenza ad adottare comportamenti di consumo di altri paesi.</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98" name="Google Shape;198;g2032f37d30e_0_17"/>
          <p:cNvSpPr/>
          <p:nvPr/>
        </p:nvSpPr>
        <p:spPr>
          <a:xfrm>
            <a:off x="3290038" y="4664688"/>
            <a:ext cx="1999500" cy="942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1200"/>
              </a:spcBef>
              <a:spcAft>
                <a:spcPts val="0"/>
              </a:spcAft>
              <a:buClr>
                <a:schemeClr val="dk1"/>
              </a:buClr>
              <a:buSzPts val="1100"/>
              <a:buFont typeface="Arial"/>
              <a:buNone/>
            </a:pPr>
            <a:r>
              <a:rPr lang="en-GB" sz="1600">
                <a:latin typeface="Calibri"/>
                <a:ea typeface="Calibri"/>
                <a:cs typeface="Calibri"/>
                <a:sym typeface="Calibri"/>
              </a:rPr>
              <a:t>Trasmissione del "know-how" e degli sviluppi tecnologici</a:t>
            </a:r>
            <a:endParaRPr sz="1600">
              <a:latin typeface="Calibri"/>
              <a:ea typeface="Calibri"/>
              <a:cs typeface="Calibri"/>
              <a:sym typeface="Calibri"/>
            </a:endParaRPr>
          </a:p>
          <a:p>
            <a:pPr marL="0" marR="0" lvl="0" indent="0" algn="ctr" rtl="0">
              <a:lnSpc>
                <a:spcPct val="100000"/>
              </a:lnSpc>
              <a:spcBef>
                <a:spcPts val="1200"/>
              </a:spcBef>
              <a:spcAft>
                <a:spcPts val="0"/>
              </a:spcAft>
              <a:buClr>
                <a:schemeClr val="dk1"/>
              </a:buClr>
              <a:buSzPts val="1100"/>
              <a:buFont typeface="Arial"/>
              <a:buNone/>
            </a:pPr>
            <a:endParaRPr sz="16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99" name="Google Shape;199;g2032f37d30e_0_17"/>
          <p:cNvSpPr/>
          <p:nvPr/>
        </p:nvSpPr>
        <p:spPr>
          <a:xfrm rot="5400000">
            <a:off x="2437453" y="2914813"/>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2032f37d30e_0_17"/>
          <p:cNvSpPr/>
          <p:nvPr/>
        </p:nvSpPr>
        <p:spPr>
          <a:xfrm rot="5400000">
            <a:off x="3463128" y="1627838"/>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2032f37d30e_0_17"/>
          <p:cNvSpPr/>
          <p:nvPr/>
        </p:nvSpPr>
        <p:spPr>
          <a:xfrm rot="5400000">
            <a:off x="4475728" y="2914813"/>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2032f37d30e_0_17"/>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03" name="Google Shape;203;g2032f37d30e_0_17"/>
          <p:cNvSpPr/>
          <p:nvPr/>
        </p:nvSpPr>
        <p:spPr>
          <a:xfrm>
            <a:off x="850800" y="251425"/>
            <a:ext cx="99195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Unità 1: La globalizzazione e le sue conseguenze</a:t>
            </a:r>
            <a:endParaRPr sz="3600" b="0" i="0" u="none" strike="noStrike" cap="none">
              <a:solidFill>
                <a:srgbClr val="000000"/>
              </a:solidFill>
              <a:latin typeface="Arial"/>
              <a:ea typeface="Arial"/>
              <a:cs typeface="Arial"/>
              <a:sym typeface="Arial"/>
            </a:endParaRPr>
          </a:p>
        </p:txBody>
      </p:sp>
      <p:sp>
        <p:nvSpPr>
          <p:cNvPr id="204" name="Google Shape;204;g2032f37d30e_0_17"/>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a:t>
            </a:r>
            <a:r>
              <a:rPr lang="en-GB" sz="2400" b="0" i="0" u="none" strike="noStrike" cap="none">
                <a:solidFill>
                  <a:srgbClr val="21B4A9"/>
                </a:solidFill>
                <a:latin typeface="Calibri"/>
                <a:ea typeface="Calibri"/>
                <a:cs typeface="Calibri"/>
                <a:sym typeface="Calibri"/>
              </a:rPr>
              <a:t> 2: </a:t>
            </a:r>
            <a:r>
              <a:rPr lang="en-GB" sz="2400">
                <a:solidFill>
                  <a:srgbClr val="21B4A9"/>
                </a:solidFill>
                <a:latin typeface="Calibri"/>
                <a:ea typeface="Calibri"/>
                <a:cs typeface="Calibri"/>
                <a:sym typeface="Calibri"/>
              </a:rPr>
              <a:t>Gli effetti della globalizzazione</a:t>
            </a:r>
            <a:endParaRPr sz="2400" b="0" i="0" u="none" strike="noStrike" cap="none">
              <a:solidFill>
                <a:srgbClr val="000000"/>
              </a:solidFill>
              <a:latin typeface="Arial"/>
              <a:ea typeface="Arial"/>
              <a:cs typeface="Arial"/>
              <a:sym typeface="Arial"/>
            </a:endParaRPr>
          </a:p>
        </p:txBody>
      </p:sp>
      <p:sp>
        <p:nvSpPr>
          <p:cNvPr id="205" name="Google Shape;205;g2032f37d30e_0_17"/>
          <p:cNvSpPr/>
          <p:nvPr/>
        </p:nvSpPr>
        <p:spPr>
          <a:xfrm>
            <a:off x="3290038" y="2205938"/>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Ricerca di nuovi mercati</a:t>
            </a:r>
            <a:r>
              <a:rPr lang="en-GB"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206" name="Google Shape;206;g2032f37d30e_0_17"/>
          <p:cNvSpPr/>
          <p:nvPr/>
        </p:nvSpPr>
        <p:spPr>
          <a:xfrm rot="5400000">
            <a:off x="5496728" y="1627838"/>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2032f37d30e_0_17"/>
          <p:cNvSpPr/>
          <p:nvPr/>
        </p:nvSpPr>
        <p:spPr>
          <a:xfrm>
            <a:off x="2264363" y="3492913"/>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Ricerca di nuovi clienti</a:t>
            </a:r>
            <a:r>
              <a:rPr lang="en-GB"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208" name="Google Shape;208;g2032f37d30e_0_17"/>
          <p:cNvSpPr/>
          <p:nvPr/>
        </p:nvSpPr>
        <p:spPr>
          <a:xfrm>
            <a:off x="5323638" y="2205938"/>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Delocalizzazione delle aziende</a:t>
            </a:r>
            <a:r>
              <a:rPr lang="en-GB"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209" name="Google Shape;209;g2032f37d30e_0_17"/>
          <p:cNvSpPr/>
          <p:nvPr/>
        </p:nvSpPr>
        <p:spPr>
          <a:xfrm>
            <a:off x="4302638" y="3492913"/>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Facile accesso alle informazioni</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210" name="Google Shape;210;g2032f37d30e_0_17"/>
          <p:cNvSpPr/>
          <p:nvPr/>
        </p:nvSpPr>
        <p:spPr>
          <a:xfrm rot="5400000">
            <a:off x="7530328" y="1627838"/>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2032f37d30e_0_17"/>
          <p:cNvSpPr/>
          <p:nvPr/>
        </p:nvSpPr>
        <p:spPr>
          <a:xfrm>
            <a:off x="7357238" y="2205938"/>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Alta mobilità</a:t>
            </a:r>
            <a:r>
              <a:rPr lang="en-GB"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pic>
        <p:nvPicPr>
          <p:cNvPr id="212" name="Google Shape;212;g2032f37d30e_0_17"/>
          <p:cNvPicPr preferRelativeResize="0"/>
          <p:nvPr/>
        </p:nvPicPr>
        <p:blipFill rotWithShape="1">
          <a:blip r:embed="rId5">
            <a:alphaModFix/>
          </a:blip>
          <a:srcRect/>
          <a:stretch/>
        </p:blipFill>
        <p:spPr>
          <a:xfrm>
            <a:off x="9600713" y="2809073"/>
            <a:ext cx="1999500" cy="1350726"/>
          </a:xfrm>
          <a:prstGeom prst="rect">
            <a:avLst/>
          </a:prstGeom>
          <a:noFill/>
          <a:ln>
            <a:noFill/>
          </a:ln>
        </p:spPr>
      </p:pic>
      <p:pic>
        <p:nvPicPr>
          <p:cNvPr id="213" name="Google Shape;213;g2032f37d30e_0_17"/>
          <p:cNvPicPr preferRelativeResize="0"/>
          <p:nvPr/>
        </p:nvPicPr>
        <p:blipFill rotWithShape="1">
          <a:blip r:embed="rId6">
            <a:alphaModFix/>
          </a:blip>
          <a:srcRect/>
          <a:stretch/>
        </p:blipFill>
        <p:spPr>
          <a:xfrm>
            <a:off x="226100" y="1727288"/>
            <a:ext cx="1999475" cy="18006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pic>
        <p:nvPicPr>
          <p:cNvPr id="218" name="Google Shape;218;g2032f37d30e_0_90"/>
          <p:cNvPicPr preferRelativeResize="0"/>
          <p:nvPr/>
        </p:nvPicPr>
        <p:blipFill rotWithShape="1">
          <a:blip r:embed="rId4">
            <a:alphaModFix/>
          </a:blip>
          <a:srcRect/>
          <a:stretch/>
        </p:blipFill>
        <p:spPr>
          <a:xfrm>
            <a:off x="8180150" y="2886838"/>
            <a:ext cx="2654400" cy="2654400"/>
          </a:xfrm>
          <a:prstGeom prst="rect">
            <a:avLst/>
          </a:prstGeom>
          <a:noFill/>
          <a:ln>
            <a:noFill/>
          </a:ln>
        </p:spPr>
      </p:pic>
      <p:sp>
        <p:nvSpPr>
          <p:cNvPr id="219" name="Google Shape;219;g2032f37d30e_0_90"/>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20" name="Google Shape;220;g2032f37d30e_0_90"/>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Unità 2: </a:t>
            </a:r>
            <a:r>
              <a:rPr lang="en-GB" sz="3600" b="1">
                <a:solidFill>
                  <a:srgbClr val="FAB632"/>
                </a:solidFill>
                <a:latin typeface="Calibri"/>
                <a:ea typeface="Calibri"/>
                <a:cs typeface="Calibri"/>
                <a:sym typeface="Calibri"/>
              </a:rPr>
              <a:t>Cosa si intende per mercato internazionale</a:t>
            </a:r>
            <a:r>
              <a:rPr lang="en-GB" sz="3600" b="1" i="0" u="none" strike="noStrike" cap="none">
                <a:solidFill>
                  <a:srgbClr val="FAB632"/>
                </a:solidFill>
                <a:latin typeface="Calibri"/>
                <a:ea typeface="Calibri"/>
                <a:cs typeface="Calibri"/>
                <a:sym typeface="Calibri"/>
              </a:rPr>
              <a:t>?</a:t>
            </a:r>
            <a:endParaRPr sz="3600" b="0" i="0" u="none" strike="noStrike" cap="none">
              <a:solidFill>
                <a:srgbClr val="000000"/>
              </a:solidFill>
              <a:latin typeface="Arial"/>
              <a:ea typeface="Arial"/>
              <a:cs typeface="Arial"/>
              <a:sym typeface="Arial"/>
            </a:endParaRPr>
          </a:p>
        </p:txBody>
      </p:sp>
      <p:sp>
        <p:nvSpPr>
          <p:cNvPr id="221" name="Google Shape;221;g2032f37d30e_0_90"/>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a:t>
            </a:r>
            <a:r>
              <a:rPr lang="en-GB" sz="2400">
                <a:solidFill>
                  <a:srgbClr val="21B4A9"/>
                </a:solidFill>
                <a:latin typeface="Calibri"/>
                <a:ea typeface="Calibri"/>
                <a:cs typeface="Calibri"/>
                <a:sym typeface="Calibri"/>
              </a:rPr>
              <a:t>zione 1</a:t>
            </a:r>
            <a:r>
              <a:rPr lang="en-GB" sz="2400" b="0" i="0" u="none" strike="noStrike" cap="none">
                <a:solidFill>
                  <a:srgbClr val="21B4A9"/>
                </a:solidFill>
                <a:latin typeface="Calibri"/>
                <a:ea typeface="Calibri"/>
                <a:cs typeface="Calibri"/>
                <a:sym typeface="Calibri"/>
              </a:rPr>
              <a:t>: </a:t>
            </a:r>
            <a:r>
              <a:rPr lang="en-GB" sz="2400">
                <a:solidFill>
                  <a:srgbClr val="21B4A9"/>
                </a:solidFill>
                <a:latin typeface="Calibri"/>
                <a:ea typeface="Calibri"/>
                <a:cs typeface="Calibri"/>
                <a:sym typeface="Calibri"/>
              </a:rPr>
              <a:t>Che cos’è l’internazionalizzazione dell’impresa</a:t>
            </a:r>
            <a:r>
              <a:rPr lang="en-GB" sz="2400" b="0" i="0" u="none" strike="noStrike" cap="none">
                <a:solidFill>
                  <a:srgbClr val="21B4A9"/>
                </a:solidFill>
                <a:latin typeface="Calibri"/>
                <a:ea typeface="Calibri"/>
                <a:cs typeface="Calibri"/>
                <a:sym typeface="Calibri"/>
              </a:rPr>
              <a:t>?</a:t>
            </a:r>
            <a:endParaRPr sz="2400" b="0" i="0" u="none" strike="noStrike" cap="none">
              <a:solidFill>
                <a:srgbClr val="000000"/>
              </a:solidFill>
              <a:latin typeface="Arial"/>
              <a:ea typeface="Arial"/>
              <a:cs typeface="Arial"/>
              <a:sym typeface="Arial"/>
            </a:endParaRPr>
          </a:p>
        </p:txBody>
      </p:sp>
      <p:sp>
        <p:nvSpPr>
          <p:cNvPr id="222" name="Google Shape;222;g2032f37d30e_0_90"/>
          <p:cNvSpPr txBox="1"/>
          <p:nvPr/>
        </p:nvSpPr>
        <p:spPr>
          <a:xfrm>
            <a:off x="850800" y="1924850"/>
            <a:ext cx="6897300" cy="12930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1200"/>
              </a:spcBef>
              <a:spcAft>
                <a:spcPts val="0"/>
              </a:spcAft>
              <a:buClr>
                <a:srgbClr val="000000"/>
              </a:buClr>
              <a:buSzPts val="1800"/>
              <a:buFont typeface="Arial"/>
              <a:buNone/>
            </a:pPr>
            <a:r>
              <a:rPr lang="en-GB" sz="1800">
                <a:latin typeface="Calibri"/>
                <a:ea typeface="Calibri"/>
                <a:cs typeface="Calibri"/>
                <a:sym typeface="Calibri"/>
              </a:rPr>
              <a:t>La globalizzazione economica ha favorito la concorrenza tra le imprese e la tendenza all'omogeneizzazione dei mercati internazionali. Si tratta di esportare, importare, investire all'estero e avviare la produzione in un Paese diverso dal proprio.</a:t>
            </a:r>
            <a:endParaRPr sz="1800">
              <a:latin typeface="Calibri"/>
              <a:ea typeface="Calibri"/>
              <a:cs typeface="Calibri"/>
              <a:sym typeface="Calibri"/>
            </a:endParaRPr>
          </a:p>
        </p:txBody>
      </p:sp>
      <p:sp>
        <p:nvSpPr>
          <p:cNvPr id="223" name="Google Shape;223;g2032f37d30e_0_90"/>
          <p:cNvSpPr txBox="1"/>
          <p:nvPr/>
        </p:nvSpPr>
        <p:spPr>
          <a:xfrm>
            <a:off x="850800" y="4043275"/>
            <a:ext cx="6847200" cy="1446900"/>
          </a:xfrm>
          <a:prstGeom prst="rect">
            <a:avLst/>
          </a:prstGeom>
          <a:solidFill>
            <a:srgbClr val="D0E0E3"/>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1200"/>
              </a:spcBef>
              <a:spcAft>
                <a:spcPts val="0"/>
              </a:spcAft>
              <a:buClr>
                <a:srgbClr val="000000"/>
              </a:buClr>
              <a:buSzPts val="1800"/>
              <a:buFont typeface="Arial"/>
              <a:buNone/>
            </a:pPr>
            <a:r>
              <a:rPr lang="en-GB" sz="1800" b="1" i="1" u="none" strike="noStrike" cap="none">
                <a:solidFill>
                  <a:srgbClr val="000000"/>
                </a:solidFill>
                <a:latin typeface="Calibri"/>
                <a:ea typeface="Calibri"/>
                <a:cs typeface="Calibri"/>
                <a:sym typeface="Calibri"/>
              </a:rPr>
              <a:t>Il processo culturale a livello aziendale in base al quale le imprese sviluppano le capacità di fare affari in una varietà di Paesi che costituiscono mercati diversi dal loro ambiente geografico naturale.</a:t>
            </a:r>
            <a:endParaRPr sz="1800" b="1" i="1" u="none" strike="noStrike" cap="none">
              <a:solidFill>
                <a:srgbClr val="000000"/>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800"/>
              <a:buFont typeface="Arial"/>
              <a:buNone/>
            </a:pPr>
            <a:endParaRPr sz="1800" b="1" i="1">
              <a:latin typeface="Calibri"/>
              <a:ea typeface="Calibri"/>
              <a:cs typeface="Calibri"/>
              <a:sym typeface="Calibri"/>
            </a:endParaRPr>
          </a:p>
        </p:txBody>
      </p:sp>
      <p:pic>
        <p:nvPicPr>
          <p:cNvPr id="224" name="Google Shape;224;g2032f37d30e_0_90"/>
          <p:cNvPicPr preferRelativeResize="0"/>
          <p:nvPr/>
        </p:nvPicPr>
        <p:blipFill rotWithShape="1">
          <a:blip r:embed="rId5">
            <a:alphaModFix/>
          </a:blip>
          <a:srcRect/>
          <a:stretch/>
        </p:blipFill>
        <p:spPr>
          <a:xfrm>
            <a:off x="8388752" y="3921264"/>
            <a:ext cx="3050225" cy="172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g204863c8411_0_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30" name="Google Shape;230;g204863c8411_0_5"/>
          <p:cNvSpPr/>
          <p:nvPr/>
        </p:nvSpPr>
        <p:spPr>
          <a:xfrm>
            <a:off x="850800" y="251425"/>
            <a:ext cx="102072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
        <p:nvSpPr>
          <p:cNvPr id="231" name="Google Shape;231;g204863c8411_0_5"/>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Sezione 1: Che cos’è l’internazionalizzazione dell’impresa?</a:t>
            </a:r>
            <a:endParaRPr sz="2400" b="0" i="0" u="none" strike="noStrike" cap="none">
              <a:solidFill>
                <a:srgbClr val="000000"/>
              </a:solidFill>
              <a:latin typeface="Arial"/>
              <a:ea typeface="Arial"/>
              <a:cs typeface="Arial"/>
              <a:sym typeface="Arial"/>
            </a:endParaRPr>
          </a:p>
        </p:txBody>
      </p:sp>
      <p:sp>
        <p:nvSpPr>
          <p:cNvPr id="232" name="Google Shape;232;g204863c8411_0_5"/>
          <p:cNvSpPr txBox="1"/>
          <p:nvPr/>
        </p:nvSpPr>
        <p:spPr>
          <a:xfrm>
            <a:off x="850800" y="1636075"/>
            <a:ext cx="9831000" cy="4617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1200"/>
              </a:spcBef>
              <a:spcAft>
                <a:spcPts val="0"/>
              </a:spcAft>
              <a:buClr>
                <a:srgbClr val="000000"/>
              </a:buClr>
              <a:buSzPts val="1800"/>
              <a:buFont typeface="Arial"/>
              <a:buNone/>
            </a:pPr>
            <a:r>
              <a:rPr lang="en-GB" sz="1800" b="1">
                <a:latin typeface="Calibri"/>
                <a:ea typeface="Calibri"/>
                <a:cs typeface="Calibri"/>
                <a:sym typeface="Calibri"/>
              </a:rPr>
              <a:t>Imprese multinazionali (MNE): </a:t>
            </a:r>
            <a:r>
              <a:rPr lang="en-GB" sz="1800">
                <a:latin typeface="Calibri"/>
                <a:ea typeface="Calibri"/>
                <a:cs typeface="Calibri"/>
                <a:sym typeface="Calibri"/>
              </a:rPr>
              <a:t>un'impresa con sede in un Paese ma con attività in altri Paesi.</a:t>
            </a:r>
            <a:endParaRPr sz="1800" i="0" u="none" strike="noStrike" cap="none">
              <a:solidFill>
                <a:srgbClr val="000000"/>
              </a:solidFill>
              <a:latin typeface="Calibri"/>
              <a:ea typeface="Calibri"/>
              <a:cs typeface="Calibri"/>
              <a:sym typeface="Calibri"/>
            </a:endParaRPr>
          </a:p>
        </p:txBody>
      </p:sp>
      <p:sp>
        <p:nvSpPr>
          <p:cNvPr id="233" name="Google Shape;233;g204863c8411_0_5"/>
          <p:cNvSpPr txBox="1"/>
          <p:nvPr/>
        </p:nvSpPr>
        <p:spPr>
          <a:xfrm>
            <a:off x="720600" y="2197050"/>
            <a:ext cx="5452800" cy="2955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800">
                <a:latin typeface="Calibri"/>
                <a:ea typeface="Calibri"/>
                <a:cs typeface="Calibri"/>
                <a:sym typeface="Calibri"/>
              </a:rPr>
              <a:t>La maggior parte delle attività delle multinazionali può essere classificata in due categorie principali: </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Commercio (esportazioni e importazioni): Oltre il 50% di tutti gli scambi commerciali è effettuato dalle 500 maggiori imprese multinazionali del mondo.</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Investimenti diretti esteri (IDE): l'80% di tutti gli IDE è realizzato dalle 500 maggiori imprese multinazionali del mondo.</a:t>
            </a:r>
            <a:endParaRPr sz="1800">
              <a:latin typeface="Calibri"/>
              <a:ea typeface="Calibri"/>
              <a:cs typeface="Calibri"/>
              <a:sym typeface="Calibri"/>
            </a:endParaRPr>
          </a:p>
          <a:p>
            <a:pPr marL="0" marR="0" lvl="0" indent="0" algn="just" rtl="0">
              <a:lnSpc>
                <a:spcPct val="100000"/>
              </a:lnSpc>
              <a:spcBef>
                <a:spcPts val="0"/>
              </a:spcBef>
              <a:spcAft>
                <a:spcPts val="0"/>
              </a:spcAft>
              <a:buNone/>
            </a:pPr>
            <a:endParaRPr sz="1800">
              <a:latin typeface="Calibri"/>
              <a:ea typeface="Calibri"/>
              <a:cs typeface="Calibri"/>
              <a:sym typeface="Calibri"/>
            </a:endParaRPr>
          </a:p>
        </p:txBody>
      </p:sp>
      <p:sp>
        <p:nvSpPr>
          <p:cNvPr id="234" name="Google Shape;234;g204863c8411_0_5"/>
          <p:cNvSpPr txBox="1"/>
          <p:nvPr/>
        </p:nvSpPr>
        <p:spPr>
          <a:xfrm>
            <a:off x="6524150" y="2433050"/>
            <a:ext cx="5027400" cy="2955300"/>
          </a:xfrm>
          <a:prstGeom prst="rect">
            <a:avLst/>
          </a:prstGeom>
          <a:solidFill>
            <a:srgbClr val="1C8C7F"/>
          </a:solidFill>
          <a:ln w="28575" cap="flat" cmpd="sng">
            <a:solidFill>
              <a:srgbClr val="21B4A9"/>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a:solidFill>
                  <a:schemeClr val="lt1"/>
                </a:solidFill>
                <a:latin typeface="Calibri"/>
                <a:ea typeface="Calibri"/>
                <a:cs typeface="Calibri"/>
                <a:sym typeface="Calibri"/>
              </a:rPr>
              <a:t>Il commercio </a:t>
            </a:r>
            <a:r>
              <a:rPr lang="en-GB" sz="1800">
                <a:solidFill>
                  <a:schemeClr val="lt1"/>
                </a:solidFill>
                <a:latin typeface="Calibri"/>
                <a:ea typeface="Calibri"/>
                <a:cs typeface="Calibri"/>
                <a:sym typeface="Calibri"/>
              </a:rPr>
              <a:t>è costituito da esportazioni e importazioni:</a:t>
            </a:r>
            <a:endParaRPr sz="1800">
              <a:solidFill>
                <a:schemeClr val="lt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lt1"/>
              </a:buClr>
              <a:buSzPts val="1800"/>
              <a:buFont typeface="Calibri"/>
              <a:buChar char="●"/>
            </a:pPr>
            <a:r>
              <a:rPr lang="en-GB" sz="1800" b="1">
                <a:solidFill>
                  <a:schemeClr val="lt1"/>
                </a:solidFill>
                <a:latin typeface="Calibri"/>
                <a:ea typeface="Calibri"/>
                <a:cs typeface="Calibri"/>
                <a:sym typeface="Calibri"/>
              </a:rPr>
              <a:t>Esportazioni:</a:t>
            </a:r>
            <a:r>
              <a:rPr lang="en-GB" sz="1800">
                <a:solidFill>
                  <a:schemeClr val="lt1"/>
                </a:solidFill>
                <a:latin typeface="Calibri"/>
                <a:ea typeface="Calibri"/>
                <a:cs typeface="Calibri"/>
                <a:sym typeface="Calibri"/>
              </a:rPr>
              <a:t> beni e servizi prodotti in un Paese e poi inviati in un altro Paese.</a:t>
            </a:r>
            <a:endParaRPr sz="1800">
              <a:solidFill>
                <a:schemeClr val="lt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lt1"/>
              </a:buClr>
              <a:buSzPts val="1800"/>
              <a:buFont typeface="Calibri"/>
              <a:buChar char="●"/>
            </a:pPr>
            <a:r>
              <a:rPr lang="en-GB" sz="1800" b="1">
                <a:solidFill>
                  <a:schemeClr val="lt1"/>
                </a:solidFill>
                <a:latin typeface="Calibri"/>
                <a:ea typeface="Calibri"/>
                <a:cs typeface="Calibri"/>
                <a:sym typeface="Calibri"/>
              </a:rPr>
              <a:t>Importazioni:</a:t>
            </a:r>
            <a:r>
              <a:rPr lang="en-GB" sz="1800">
                <a:solidFill>
                  <a:schemeClr val="lt1"/>
                </a:solidFill>
                <a:latin typeface="Calibri"/>
                <a:ea typeface="Calibri"/>
                <a:cs typeface="Calibri"/>
                <a:sym typeface="Calibri"/>
              </a:rPr>
              <a:t> beni e servizi prodotti in un Paese e introdotti da un altro Paese.</a:t>
            </a:r>
            <a:endParaRPr sz="1800">
              <a:solidFill>
                <a:schemeClr val="lt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lt1"/>
              </a:buClr>
              <a:buSzPts val="1800"/>
              <a:buFont typeface="Calibri"/>
              <a:buChar char="●"/>
            </a:pPr>
            <a:r>
              <a:rPr lang="en-GB" sz="1800" b="1">
                <a:solidFill>
                  <a:schemeClr val="lt1"/>
                </a:solidFill>
                <a:latin typeface="Calibri"/>
                <a:ea typeface="Calibri"/>
                <a:cs typeface="Calibri"/>
                <a:sym typeface="Calibri"/>
              </a:rPr>
              <a:t>Investimenti esteri:</a:t>
            </a:r>
            <a:r>
              <a:rPr lang="en-GB" sz="1800">
                <a:solidFill>
                  <a:schemeClr val="lt1"/>
                </a:solidFill>
                <a:latin typeface="Calibri"/>
                <a:ea typeface="Calibri"/>
                <a:cs typeface="Calibri"/>
                <a:sym typeface="Calibri"/>
              </a:rPr>
              <a:t> consistono nell'investimento di fondi da parte delle aziende per avviare o migliorare le operazioni in un altro Paese.</a:t>
            </a:r>
            <a:endParaRPr sz="1800">
              <a:solidFill>
                <a:schemeClr val="lt1"/>
              </a:solidFill>
              <a:latin typeface="Calibri"/>
              <a:ea typeface="Calibri"/>
              <a:cs typeface="Calibri"/>
              <a:sym typeface="Calibri"/>
            </a:endParaRPr>
          </a:p>
        </p:txBody>
      </p:sp>
      <p:sp>
        <p:nvSpPr>
          <p:cNvPr id="235" name="Google Shape;235;g204863c8411_0_5"/>
          <p:cNvSpPr/>
          <p:nvPr/>
        </p:nvSpPr>
        <p:spPr>
          <a:xfrm>
            <a:off x="2155900" y="4754850"/>
            <a:ext cx="4017492" cy="1520964"/>
          </a:xfrm>
          <a:prstGeom prst="cloud">
            <a:avLst/>
          </a:prstGeom>
          <a:solidFill>
            <a:srgbClr val="FAB6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t>Interessante! </a:t>
            </a:r>
            <a:r>
              <a:rPr lang="en-GB"/>
              <a:t>Sapevate che il Giappone è il 4° importatore e il 4° esportatore al mondo?</a:t>
            </a:r>
            <a:endParaRPr sz="1400" i="0" u="none" strike="noStrike" cap="non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4"/>
          <p:cNvSpPr/>
          <p:nvPr/>
        </p:nvSpPr>
        <p:spPr>
          <a:xfrm>
            <a:off x="7663750" y="2575413"/>
            <a:ext cx="3107100" cy="2675700"/>
          </a:xfrm>
          <a:prstGeom prst="rect">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
          <p:cNvSpPr/>
          <p:nvPr/>
        </p:nvSpPr>
        <p:spPr>
          <a:xfrm>
            <a:off x="301025" y="251425"/>
            <a:ext cx="104694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Unità 2: Cosa si intende per mercato internazionale?</a:t>
            </a:r>
            <a:endParaRPr sz="3600" b="0" i="0" u="none" strike="noStrike" cap="none">
              <a:solidFill>
                <a:srgbClr val="000000"/>
              </a:solidFill>
              <a:latin typeface="Arial"/>
              <a:ea typeface="Arial"/>
              <a:cs typeface="Arial"/>
              <a:sym typeface="Arial"/>
            </a:endParaRPr>
          </a:p>
        </p:txBody>
      </p:sp>
      <p:sp>
        <p:nvSpPr>
          <p:cNvPr id="242" name="Google Shape;242;p4"/>
          <p:cNvSpPr/>
          <p:nvPr/>
        </p:nvSpPr>
        <p:spPr>
          <a:xfrm>
            <a:off x="850805" y="1004595"/>
            <a:ext cx="7692900" cy="456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Sezione 1: Che cos’è l’internazionalizzazione dell’impresa?</a:t>
            </a:r>
            <a:endParaRPr sz="2400" b="0" i="0" u="none" strike="noStrike" cap="none">
              <a:solidFill>
                <a:srgbClr val="000000"/>
              </a:solidFill>
              <a:latin typeface="Arial"/>
              <a:ea typeface="Arial"/>
              <a:cs typeface="Arial"/>
              <a:sym typeface="Arial"/>
            </a:endParaRPr>
          </a:p>
        </p:txBody>
      </p:sp>
      <p:sp>
        <p:nvSpPr>
          <p:cNvPr id="243" name="Google Shape;243;p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44" name="Google Shape;244;p4"/>
          <p:cNvSpPr txBox="1"/>
          <p:nvPr/>
        </p:nvSpPr>
        <p:spPr>
          <a:xfrm>
            <a:off x="947525" y="1801425"/>
            <a:ext cx="7692900" cy="2232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900" b="1">
                <a:latin typeface="Calibri"/>
                <a:ea typeface="Calibri"/>
                <a:cs typeface="Calibri"/>
                <a:sym typeface="Calibri"/>
              </a:rPr>
              <a:t>Il contesto economico internazionale è cambiato rapidamente negli ultimi anni a seguito di:</a:t>
            </a:r>
            <a:endParaRPr sz="1900" b="1">
              <a:latin typeface="Calibri"/>
              <a:ea typeface="Calibri"/>
              <a:cs typeface="Calibri"/>
              <a:sym typeface="Calibri"/>
            </a:endParaRPr>
          </a:p>
          <a:p>
            <a:pPr marL="457200" marR="0" lvl="0" indent="-349250" algn="just" rtl="0">
              <a:lnSpc>
                <a:spcPct val="100000"/>
              </a:lnSpc>
              <a:spcBef>
                <a:spcPts val="0"/>
              </a:spcBef>
              <a:spcAft>
                <a:spcPts val="0"/>
              </a:spcAft>
              <a:buSzPts val="1900"/>
              <a:buFont typeface="Calibri"/>
              <a:buChar char="●"/>
            </a:pPr>
            <a:r>
              <a:rPr lang="en-GB" sz="1900">
                <a:latin typeface="Calibri"/>
                <a:ea typeface="Calibri"/>
                <a:cs typeface="Calibri"/>
                <a:sym typeface="Calibri"/>
              </a:rPr>
              <a:t>Maggiore liberalizzazione degli scambi attraverso gli accordi commerciali,</a:t>
            </a:r>
            <a:endParaRPr sz="1900">
              <a:latin typeface="Calibri"/>
              <a:ea typeface="Calibri"/>
              <a:cs typeface="Calibri"/>
              <a:sym typeface="Calibri"/>
            </a:endParaRPr>
          </a:p>
          <a:p>
            <a:pPr marL="457200" marR="0" lvl="0" indent="-349250" algn="just" rtl="0">
              <a:lnSpc>
                <a:spcPct val="100000"/>
              </a:lnSpc>
              <a:spcBef>
                <a:spcPts val="0"/>
              </a:spcBef>
              <a:spcAft>
                <a:spcPts val="0"/>
              </a:spcAft>
              <a:buSzPts val="1900"/>
              <a:buFont typeface="Calibri"/>
              <a:buChar char="●"/>
            </a:pPr>
            <a:r>
              <a:rPr lang="en-GB" sz="1900">
                <a:latin typeface="Calibri"/>
                <a:ea typeface="Calibri"/>
                <a:cs typeface="Calibri"/>
                <a:sym typeface="Calibri"/>
              </a:rPr>
              <a:t>Miglioramento della tecnologia,</a:t>
            </a:r>
            <a:endParaRPr sz="1900">
              <a:latin typeface="Calibri"/>
              <a:ea typeface="Calibri"/>
              <a:cs typeface="Calibri"/>
              <a:sym typeface="Calibri"/>
            </a:endParaRPr>
          </a:p>
          <a:p>
            <a:pPr marL="457200" marR="0" lvl="0" indent="-349250" algn="just" rtl="0">
              <a:lnSpc>
                <a:spcPct val="100000"/>
              </a:lnSpc>
              <a:spcBef>
                <a:spcPts val="0"/>
              </a:spcBef>
              <a:spcAft>
                <a:spcPts val="0"/>
              </a:spcAft>
              <a:buSzPts val="1900"/>
              <a:buFont typeface="Calibri"/>
              <a:buChar char="●"/>
            </a:pPr>
            <a:r>
              <a:rPr lang="en-GB" sz="1900">
                <a:latin typeface="Calibri"/>
                <a:ea typeface="Calibri"/>
                <a:cs typeface="Calibri"/>
                <a:sym typeface="Calibri"/>
              </a:rPr>
              <a:t>L'emergere delle PMI</a:t>
            </a:r>
            <a:endParaRPr sz="1900">
              <a:latin typeface="Calibri"/>
              <a:ea typeface="Calibri"/>
              <a:cs typeface="Calibri"/>
              <a:sym typeface="Calibri"/>
            </a:endParaRPr>
          </a:p>
          <a:p>
            <a:pPr marL="0" marR="0" lvl="0" indent="0" algn="just" rtl="0">
              <a:lnSpc>
                <a:spcPct val="100000"/>
              </a:lnSpc>
              <a:spcBef>
                <a:spcPts val="0"/>
              </a:spcBef>
              <a:spcAft>
                <a:spcPts val="0"/>
              </a:spcAft>
              <a:buNone/>
            </a:pPr>
            <a:endParaRPr sz="1900" b="1">
              <a:latin typeface="Calibri"/>
              <a:ea typeface="Calibri"/>
              <a:cs typeface="Calibri"/>
              <a:sym typeface="Calibri"/>
            </a:endParaRPr>
          </a:p>
        </p:txBody>
      </p:sp>
      <p:sp>
        <p:nvSpPr>
          <p:cNvPr id="245" name="Google Shape;245;p4"/>
          <p:cNvSpPr txBox="1"/>
          <p:nvPr/>
        </p:nvSpPr>
        <p:spPr>
          <a:xfrm>
            <a:off x="947525" y="3909800"/>
            <a:ext cx="5937300" cy="1569900"/>
          </a:xfrm>
          <a:prstGeom prst="rect">
            <a:avLst/>
          </a:prstGeom>
          <a:solidFill>
            <a:srgbClr val="F4CCCC"/>
          </a:solid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PMI: piccole e medie imprese. Le grandi aziende (comprese le multinazionali) acquistano spesso dalle PMI. Questo perché la loro forza lavoro specializzata, l'innovazione e la tecnologia consentono alle PMI di fornire beni e servizi in modo più efficiente rispetto all'approvvigionamento interno.</a:t>
            </a:r>
            <a:endParaRPr sz="1800">
              <a:latin typeface="Calibri"/>
              <a:ea typeface="Calibri"/>
              <a:cs typeface="Calibri"/>
              <a:sym typeface="Calibri"/>
            </a:endParaRPr>
          </a:p>
        </p:txBody>
      </p:sp>
      <p:pic>
        <p:nvPicPr>
          <p:cNvPr id="246" name="Google Shape;246;p4"/>
          <p:cNvPicPr preferRelativeResize="0"/>
          <p:nvPr/>
        </p:nvPicPr>
        <p:blipFill rotWithShape="1">
          <a:blip r:embed="rId4">
            <a:alphaModFix/>
          </a:blip>
          <a:srcRect/>
          <a:stretch/>
        </p:blipFill>
        <p:spPr>
          <a:xfrm>
            <a:off x="7664300" y="3435287"/>
            <a:ext cx="3106000" cy="1815825"/>
          </a:xfrm>
          <a:prstGeom prst="rect">
            <a:avLst/>
          </a:prstGeom>
          <a:noFill/>
          <a:ln>
            <a:noFill/>
          </a:ln>
        </p:spPr>
      </p:pic>
      <p:pic>
        <p:nvPicPr>
          <p:cNvPr id="247" name="Google Shape;247;p4"/>
          <p:cNvPicPr preferRelativeResize="0"/>
          <p:nvPr/>
        </p:nvPicPr>
        <p:blipFill rotWithShape="1">
          <a:blip r:embed="rId5">
            <a:alphaModFix/>
          </a:blip>
          <a:srcRect/>
          <a:stretch/>
        </p:blipFill>
        <p:spPr>
          <a:xfrm rot="1078416">
            <a:off x="9257917" y="2593434"/>
            <a:ext cx="918391" cy="12422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4887</Words>
  <Application>Microsoft Office PowerPoint</Application>
  <PresentationFormat>Panorámica</PresentationFormat>
  <Paragraphs>362</Paragraphs>
  <Slides>30</Slides>
  <Notes>30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30</vt:i4>
      </vt:variant>
    </vt:vector>
  </HeadingPairs>
  <TitlesOfParts>
    <vt:vector size="36" baseType="lpstr">
      <vt:lpstr>Arial</vt:lpstr>
      <vt:lpstr>Century Gothic</vt:lpstr>
      <vt:lpstr>Times New Roman</vt:lpstr>
      <vt:lpstr>Calibri</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Álvarez Bordón</dc:creator>
  <cp:lastModifiedBy>internetwebsolutions internetwebsolutions</cp:lastModifiedBy>
  <cp:revision>1</cp:revision>
  <dcterms:created xsi:type="dcterms:W3CDTF">2022-05-18T10:18:40Z</dcterms:created>
  <dcterms:modified xsi:type="dcterms:W3CDTF">2024-06-25T09:33:01Z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